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4" r:id="rId8"/>
    <p:sldId id="265" r:id="rId9"/>
    <p:sldId id="262" r:id="rId10"/>
    <p:sldId id="263"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69" autoAdjust="0"/>
    <p:restoredTop sz="94660"/>
  </p:normalViewPr>
  <p:slideViewPr>
    <p:cSldViewPr snapToGrid="0">
      <p:cViewPr varScale="1">
        <p:scale>
          <a:sx n="128" d="100"/>
          <a:sy n="128" d="100"/>
        </p:scale>
        <p:origin x="568" y="17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FDFBBD-2B66-4DD7-9EE8-EE2B05F960D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60CA3CA-7F57-4835-B2DC-3CB4CFE2E411}">
      <dgm:prSet/>
      <dgm:spPr/>
      <dgm:t>
        <a:bodyPr/>
        <a:lstStyle/>
        <a:p>
          <a:r>
            <a:rPr lang="en-GB"/>
            <a:t>Counselling</a:t>
          </a:r>
          <a:endParaRPr lang="en-US"/>
        </a:p>
      </dgm:t>
    </dgm:pt>
    <dgm:pt modelId="{43A1CDBF-361A-4C68-BC25-1C5DC2E1B722}" type="parTrans" cxnId="{30BDBE8F-FD87-4E90-BF26-1328482806F4}">
      <dgm:prSet/>
      <dgm:spPr/>
      <dgm:t>
        <a:bodyPr/>
        <a:lstStyle/>
        <a:p>
          <a:endParaRPr lang="en-US"/>
        </a:p>
      </dgm:t>
    </dgm:pt>
    <dgm:pt modelId="{9FD2BC9F-BA4C-406F-8D77-24DB5AD8D7CB}" type="sibTrans" cxnId="{30BDBE8F-FD87-4E90-BF26-1328482806F4}">
      <dgm:prSet/>
      <dgm:spPr/>
      <dgm:t>
        <a:bodyPr/>
        <a:lstStyle/>
        <a:p>
          <a:endParaRPr lang="en-US"/>
        </a:p>
      </dgm:t>
    </dgm:pt>
    <dgm:pt modelId="{9A704ECE-BDB0-4949-B879-FB8354970AD0}">
      <dgm:prSet/>
      <dgm:spPr/>
      <dgm:t>
        <a:bodyPr/>
        <a:lstStyle/>
        <a:p>
          <a:r>
            <a:rPr lang="en-GB"/>
            <a:t>The Vasectomy</a:t>
          </a:r>
          <a:endParaRPr lang="en-US"/>
        </a:p>
      </dgm:t>
    </dgm:pt>
    <dgm:pt modelId="{0C93EE43-1C0D-492B-8C59-62695A23BD9F}" type="parTrans" cxnId="{53D81EED-7D48-45A8-AA82-C0463B6ADB48}">
      <dgm:prSet/>
      <dgm:spPr/>
      <dgm:t>
        <a:bodyPr/>
        <a:lstStyle/>
        <a:p>
          <a:endParaRPr lang="en-US"/>
        </a:p>
      </dgm:t>
    </dgm:pt>
    <dgm:pt modelId="{C555D6AD-D7A3-43C6-8F7A-4207EF51D4EB}" type="sibTrans" cxnId="{53D81EED-7D48-45A8-AA82-C0463B6ADB48}">
      <dgm:prSet/>
      <dgm:spPr/>
      <dgm:t>
        <a:bodyPr/>
        <a:lstStyle/>
        <a:p>
          <a:endParaRPr lang="en-US"/>
        </a:p>
      </dgm:t>
    </dgm:pt>
    <dgm:pt modelId="{5D35CA98-D89F-4610-A3A3-7CA1E381F31F}">
      <dgm:prSet/>
      <dgm:spPr/>
      <dgm:t>
        <a:bodyPr/>
        <a:lstStyle/>
        <a:p>
          <a:r>
            <a:rPr lang="en-GB"/>
            <a:t>After the Vasectomy</a:t>
          </a:r>
          <a:endParaRPr lang="en-US"/>
        </a:p>
      </dgm:t>
    </dgm:pt>
    <dgm:pt modelId="{A101091C-ACAF-4E60-A2B0-C26598F70B57}" type="parTrans" cxnId="{01417DBB-5219-44E7-9582-845B57245049}">
      <dgm:prSet/>
      <dgm:spPr/>
      <dgm:t>
        <a:bodyPr/>
        <a:lstStyle/>
        <a:p>
          <a:endParaRPr lang="en-US"/>
        </a:p>
      </dgm:t>
    </dgm:pt>
    <dgm:pt modelId="{87BE6EB1-68EF-46BC-A971-DE355D86DE8A}" type="sibTrans" cxnId="{01417DBB-5219-44E7-9582-845B57245049}">
      <dgm:prSet/>
      <dgm:spPr/>
      <dgm:t>
        <a:bodyPr/>
        <a:lstStyle/>
        <a:p>
          <a:endParaRPr lang="en-US"/>
        </a:p>
      </dgm:t>
    </dgm:pt>
    <dgm:pt modelId="{73AFCAF3-BE83-41F0-B7A1-F1789821149B}">
      <dgm:prSet/>
      <dgm:spPr/>
      <dgm:t>
        <a:bodyPr/>
        <a:lstStyle/>
        <a:p>
          <a:r>
            <a:rPr lang="en-GB"/>
            <a:t>The Testing</a:t>
          </a:r>
          <a:endParaRPr lang="en-US"/>
        </a:p>
      </dgm:t>
    </dgm:pt>
    <dgm:pt modelId="{EB1D3824-662F-4226-BBAF-179EF85A00F0}" type="parTrans" cxnId="{EFAA97D7-0A34-4608-BC01-A7662AED956C}">
      <dgm:prSet/>
      <dgm:spPr/>
      <dgm:t>
        <a:bodyPr/>
        <a:lstStyle/>
        <a:p>
          <a:endParaRPr lang="en-US"/>
        </a:p>
      </dgm:t>
    </dgm:pt>
    <dgm:pt modelId="{CA10CD3F-ED99-490C-A55A-9CED5FEDC1FB}" type="sibTrans" cxnId="{EFAA97D7-0A34-4608-BC01-A7662AED956C}">
      <dgm:prSet/>
      <dgm:spPr/>
      <dgm:t>
        <a:bodyPr/>
        <a:lstStyle/>
        <a:p>
          <a:endParaRPr lang="en-US"/>
        </a:p>
      </dgm:t>
    </dgm:pt>
    <dgm:pt modelId="{D50A2670-C938-4434-8C02-1E11BF4D57A0}" type="pres">
      <dgm:prSet presAssocID="{3FFDFBBD-2B66-4DD7-9EE8-EE2B05F960D1}" presName="linear" presStyleCnt="0">
        <dgm:presLayoutVars>
          <dgm:animLvl val="lvl"/>
          <dgm:resizeHandles val="exact"/>
        </dgm:presLayoutVars>
      </dgm:prSet>
      <dgm:spPr/>
    </dgm:pt>
    <dgm:pt modelId="{A628C5EF-F165-44D3-8DE4-461928DED4BC}" type="pres">
      <dgm:prSet presAssocID="{260CA3CA-7F57-4835-B2DC-3CB4CFE2E411}" presName="parentText" presStyleLbl="node1" presStyleIdx="0" presStyleCnt="4">
        <dgm:presLayoutVars>
          <dgm:chMax val="0"/>
          <dgm:bulletEnabled val="1"/>
        </dgm:presLayoutVars>
      </dgm:prSet>
      <dgm:spPr/>
    </dgm:pt>
    <dgm:pt modelId="{AA41B826-3260-4F39-85BF-1ECCDE686C88}" type="pres">
      <dgm:prSet presAssocID="{9FD2BC9F-BA4C-406F-8D77-24DB5AD8D7CB}" presName="spacer" presStyleCnt="0"/>
      <dgm:spPr/>
    </dgm:pt>
    <dgm:pt modelId="{9E704E60-FC47-4D88-A2C9-F5C5CD652FD3}" type="pres">
      <dgm:prSet presAssocID="{9A704ECE-BDB0-4949-B879-FB8354970AD0}" presName="parentText" presStyleLbl="node1" presStyleIdx="1" presStyleCnt="4">
        <dgm:presLayoutVars>
          <dgm:chMax val="0"/>
          <dgm:bulletEnabled val="1"/>
        </dgm:presLayoutVars>
      </dgm:prSet>
      <dgm:spPr/>
    </dgm:pt>
    <dgm:pt modelId="{A9FC887F-1D9F-454A-B7F1-FD3688A14D91}" type="pres">
      <dgm:prSet presAssocID="{C555D6AD-D7A3-43C6-8F7A-4207EF51D4EB}" presName="spacer" presStyleCnt="0"/>
      <dgm:spPr/>
    </dgm:pt>
    <dgm:pt modelId="{DE5711D7-0B9C-45F5-8168-109D0E81B1D8}" type="pres">
      <dgm:prSet presAssocID="{5D35CA98-D89F-4610-A3A3-7CA1E381F31F}" presName="parentText" presStyleLbl="node1" presStyleIdx="2" presStyleCnt="4">
        <dgm:presLayoutVars>
          <dgm:chMax val="0"/>
          <dgm:bulletEnabled val="1"/>
        </dgm:presLayoutVars>
      </dgm:prSet>
      <dgm:spPr/>
    </dgm:pt>
    <dgm:pt modelId="{AF9FEAE6-09CC-495C-BB65-B27C2F4B9D8B}" type="pres">
      <dgm:prSet presAssocID="{87BE6EB1-68EF-46BC-A971-DE355D86DE8A}" presName="spacer" presStyleCnt="0"/>
      <dgm:spPr/>
    </dgm:pt>
    <dgm:pt modelId="{BC3ECC37-B948-4C71-BEEA-2EF5CA6784C7}" type="pres">
      <dgm:prSet presAssocID="{73AFCAF3-BE83-41F0-B7A1-F1789821149B}" presName="parentText" presStyleLbl="node1" presStyleIdx="3" presStyleCnt="4">
        <dgm:presLayoutVars>
          <dgm:chMax val="0"/>
          <dgm:bulletEnabled val="1"/>
        </dgm:presLayoutVars>
      </dgm:prSet>
      <dgm:spPr/>
    </dgm:pt>
  </dgm:ptLst>
  <dgm:cxnLst>
    <dgm:cxn modelId="{EF5A6726-986F-42FC-BB7C-0B6F9C019B08}" type="presOf" srcId="{3FFDFBBD-2B66-4DD7-9EE8-EE2B05F960D1}" destId="{D50A2670-C938-4434-8C02-1E11BF4D57A0}" srcOrd="0" destOrd="0" presId="urn:microsoft.com/office/officeart/2005/8/layout/vList2"/>
    <dgm:cxn modelId="{7049C328-EFF9-4768-BD97-16A3A943975D}" type="presOf" srcId="{9A704ECE-BDB0-4949-B879-FB8354970AD0}" destId="{9E704E60-FC47-4D88-A2C9-F5C5CD652FD3}" srcOrd="0" destOrd="0" presId="urn:microsoft.com/office/officeart/2005/8/layout/vList2"/>
    <dgm:cxn modelId="{FDA2125B-E420-404D-ACF0-2C50A6A0F6B6}" type="presOf" srcId="{260CA3CA-7F57-4835-B2DC-3CB4CFE2E411}" destId="{A628C5EF-F165-44D3-8DE4-461928DED4BC}" srcOrd="0" destOrd="0" presId="urn:microsoft.com/office/officeart/2005/8/layout/vList2"/>
    <dgm:cxn modelId="{30BDBE8F-FD87-4E90-BF26-1328482806F4}" srcId="{3FFDFBBD-2B66-4DD7-9EE8-EE2B05F960D1}" destId="{260CA3CA-7F57-4835-B2DC-3CB4CFE2E411}" srcOrd="0" destOrd="0" parTransId="{43A1CDBF-361A-4C68-BC25-1C5DC2E1B722}" sibTransId="{9FD2BC9F-BA4C-406F-8D77-24DB5AD8D7CB}"/>
    <dgm:cxn modelId="{DEF95C94-E608-455E-841F-0F9DE44ADA4A}" type="presOf" srcId="{5D35CA98-D89F-4610-A3A3-7CA1E381F31F}" destId="{DE5711D7-0B9C-45F5-8168-109D0E81B1D8}" srcOrd="0" destOrd="0" presId="urn:microsoft.com/office/officeart/2005/8/layout/vList2"/>
    <dgm:cxn modelId="{E4322197-4AB9-4371-9C8D-F123A577EB1B}" type="presOf" srcId="{73AFCAF3-BE83-41F0-B7A1-F1789821149B}" destId="{BC3ECC37-B948-4C71-BEEA-2EF5CA6784C7}" srcOrd="0" destOrd="0" presId="urn:microsoft.com/office/officeart/2005/8/layout/vList2"/>
    <dgm:cxn modelId="{01417DBB-5219-44E7-9582-845B57245049}" srcId="{3FFDFBBD-2B66-4DD7-9EE8-EE2B05F960D1}" destId="{5D35CA98-D89F-4610-A3A3-7CA1E381F31F}" srcOrd="2" destOrd="0" parTransId="{A101091C-ACAF-4E60-A2B0-C26598F70B57}" sibTransId="{87BE6EB1-68EF-46BC-A971-DE355D86DE8A}"/>
    <dgm:cxn modelId="{EFAA97D7-0A34-4608-BC01-A7662AED956C}" srcId="{3FFDFBBD-2B66-4DD7-9EE8-EE2B05F960D1}" destId="{73AFCAF3-BE83-41F0-B7A1-F1789821149B}" srcOrd="3" destOrd="0" parTransId="{EB1D3824-662F-4226-BBAF-179EF85A00F0}" sibTransId="{CA10CD3F-ED99-490C-A55A-9CED5FEDC1FB}"/>
    <dgm:cxn modelId="{53D81EED-7D48-45A8-AA82-C0463B6ADB48}" srcId="{3FFDFBBD-2B66-4DD7-9EE8-EE2B05F960D1}" destId="{9A704ECE-BDB0-4949-B879-FB8354970AD0}" srcOrd="1" destOrd="0" parTransId="{0C93EE43-1C0D-492B-8C59-62695A23BD9F}" sibTransId="{C555D6AD-D7A3-43C6-8F7A-4207EF51D4EB}"/>
    <dgm:cxn modelId="{E8CC7F74-B596-4787-885F-9467DA38AECB}" type="presParOf" srcId="{D50A2670-C938-4434-8C02-1E11BF4D57A0}" destId="{A628C5EF-F165-44D3-8DE4-461928DED4BC}" srcOrd="0" destOrd="0" presId="urn:microsoft.com/office/officeart/2005/8/layout/vList2"/>
    <dgm:cxn modelId="{FE8EDE2C-06D5-4E92-B71D-AE7FF57BCC4C}" type="presParOf" srcId="{D50A2670-C938-4434-8C02-1E11BF4D57A0}" destId="{AA41B826-3260-4F39-85BF-1ECCDE686C88}" srcOrd="1" destOrd="0" presId="urn:microsoft.com/office/officeart/2005/8/layout/vList2"/>
    <dgm:cxn modelId="{7DE79CA8-10FD-471E-BFD9-2CE1ED35D88F}" type="presParOf" srcId="{D50A2670-C938-4434-8C02-1E11BF4D57A0}" destId="{9E704E60-FC47-4D88-A2C9-F5C5CD652FD3}" srcOrd="2" destOrd="0" presId="urn:microsoft.com/office/officeart/2005/8/layout/vList2"/>
    <dgm:cxn modelId="{526E2015-5439-4BD2-AAC6-5DB9DFD0C41B}" type="presParOf" srcId="{D50A2670-C938-4434-8C02-1E11BF4D57A0}" destId="{A9FC887F-1D9F-454A-B7F1-FD3688A14D91}" srcOrd="3" destOrd="0" presId="urn:microsoft.com/office/officeart/2005/8/layout/vList2"/>
    <dgm:cxn modelId="{94B122F5-5740-4774-B8BD-A4A70B05464A}" type="presParOf" srcId="{D50A2670-C938-4434-8C02-1E11BF4D57A0}" destId="{DE5711D7-0B9C-45F5-8168-109D0E81B1D8}" srcOrd="4" destOrd="0" presId="urn:microsoft.com/office/officeart/2005/8/layout/vList2"/>
    <dgm:cxn modelId="{61CA0F83-7EB3-4863-B47D-596BD107FD65}" type="presParOf" srcId="{D50A2670-C938-4434-8C02-1E11BF4D57A0}" destId="{AF9FEAE6-09CC-495C-BB65-B27C2F4B9D8B}" srcOrd="5" destOrd="0" presId="urn:microsoft.com/office/officeart/2005/8/layout/vList2"/>
    <dgm:cxn modelId="{E1485870-409C-4EF8-92BB-A579BDF8B266}" type="presParOf" srcId="{D50A2670-C938-4434-8C02-1E11BF4D57A0}" destId="{BC3ECC37-B948-4C71-BEEA-2EF5CA6784C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F569E0-C055-4D65-93F7-C1E028DB094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232612B-981B-4BCD-85E0-F831D7C23B36}">
      <dgm:prSet/>
      <dgm:spPr/>
      <dgm:t>
        <a:bodyPr/>
        <a:lstStyle/>
        <a:p>
          <a:r>
            <a:rPr lang="en-GB" dirty="0"/>
            <a:t>Please read the </a:t>
          </a:r>
        </a:p>
        <a:p>
          <a:r>
            <a:rPr lang="en-GB" dirty="0"/>
            <a:t>Information Slides </a:t>
          </a:r>
        </a:p>
        <a:p>
          <a:r>
            <a:rPr lang="en-GB" dirty="0"/>
            <a:t>and complete </a:t>
          </a:r>
        </a:p>
        <a:p>
          <a:r>
            <a:rPr lang="en-GB" dirty="0"/>
            <a:t>The Patient Questionnaire </a:t>
          </a:r>
        </a:p>
      </dgm:t>
    </dgm:pt>
    <dgm:pt modelId="{E3DAB0C1-E6EF-49FF-8573-CED0BF270BB3}" type="parTrans" cxnId="{1EE29216-D357-497C-A327-6CD34E2A089A}">
      <dgm:prSet/>
      <dgm:spPr/>
      <dgm:t>
        <a:bodyPr/>
        <a:lstStyle/>
        <a:p>
          <a:endParaRPr lang="en-US"/>
        </a:p>
      </dgm:t>
    </dgm:pt>
    <dgm:pt modelId="{917CFD27-C736-4506-8CF9-14F37BEB00E5}" type="sibTrans" cxnId="{1EE29216-D357-497C-A327-6CD34E2A089A}">
      <dgm:prSet/>
      <dgm:spPr/>
      <dgm:t>
        <a:bodyPr/>
        <a:lstStyle/>
        <a:p>
          <a:endParaRPr lang="en-US"/>
        </a:p>
      </dgm:t>
    </dgm:pt>
    <dgm:pt modelId="{5248123A-AA2F-4E66-AB1D-0C5A3299D824}">
      <dgm:prSet/>
      <dgm:spPr/>
      <dgm:t>
        <a:bodyPr/>
        <a:lstStyle/>
        <a:p>
          <a:r>
            <a:rPr lang="en-GB" dirty="0"/>
            <a:t>We will follow it up with a telephone call </a:t>
          </a:r>
        </a:p>
        <a:p>
          <a:r>
            <a:rPr lang="en-GB" dirty="0"/>
            <a:t>(or face to face if you prefer) </a:t>
          </a:r>
        </a:p>
        <a:p>
          <a:r>
            <a:rPr lang="en-GB" dirty="0"/>
            <a:t>to answer any questions and make sure you are happy to go ahead.</a:t>
          </a:r>
          <a:endParaRPr lang="en-US" dirty="0"/>
        </a:p>
      </dgm:t>
    </dgm:pt>
    <dgm:pt modelId="{4FBCCD31-E47F-4410-BAB9-F42980D124C6}" type="parTrans" cxnId="{B32DC501-B6EF-403A-9935-71C63B011067}">
      <dgm:prSet/>
      <dgm:spPr/>
      <dgm:t>
        <a:bodyPr/>
        <a:lstStyle/>
        <a:p>
          <a:endParaRPr lang="en-US"/>
        </a:p>
      </dgm:t>
    </dgm:pt>
    <dgm:pt modelId="{FFAD7BF9-30A6-45D8-8531-3C891FCCCAB0}" type="sibTrans" cxnId="{B32DC501-B6EF-403A-9935-71C63B011067}">
      <dgm:prSet/>
      <dgm:spPr/>
      <dgm:t>
        <a:bodyPr/>
        <a:lstStyle/>
        <a:p>
          <a:endParaRPr lang="en-US"/>
        </a:p>
      </dgm:t>
    </dgm:pt>
    <dgm:pt modelId="{239BD2A5-2118-4ADA-A8C6-810E5B3DE984}">
      <dgm:prSet/>
      <dgm:spPr/>
      <dgm:t>
        <a:bodyPr/>
        <a:lstStyle/>
        <a:p>
          <a:r>
            <a:rPr lang="en-US" dirty="0"/>
            <a:t>The day before the procedure: We need you to shave the hair off from the base of your penis and the front and sides of your scrotum (ball sack). This is so that we can get you as surgically clean as possible and reduce the risk of infection.</a:t>
          </a:r>
        </a:p>
      </dgm:t>
    </dgm:pt>
    <dgm:pt modelId="{DE05EA92-7548-41AB-B89A-0E2739B992D6}" type="parTrans" cxnId="{28A0AF2E-2636-433F-81EB-7F4253F13909}">
      <dgm:prSet/>
      <dgm:spPr/>
      <dgm:t>
        <a:bodyPr/>
        <a:lstStyle/>
        <a:p>
          <a:endParaRPr lang="en-GB"/>
        </a:p>
      </dgm:t>
    </dgm:pt>
    <dgm:pt modelId="{A35C6A38-1FF4-4172-854D-9BF3E4932C31}" type="sibTrans" cxnId="{28A0AF2E-2636-433F-81EB-7F4253F13909}">
      <dgm:prSet/>
      <dgm:spPr/>
      <dgm:t>
        <a:bodyPr/>
        <a:lstStyle/>
        <a:p>
          <a:endParaRPr lang="en-GB"/>
        </a:p>
      </dgm:t>
    </dgm:pt>
    <dgm:pt modelId="{B22B8796-9969-4E17-B609-916B0DC1EAB4}" type="pres">
      <dgm:prSet presAssocID="{DDF569E0-C055-4D65-93F7-C1E028DB0942}" presName="linear" presStyleCnt="0">
        <dgm:presLayoutVars>
          <dgm:animLvl val="lvl"/>
          <dgm:resizeHandles val="exact"/>
        </dgm:presLayoutVars>
      </dgm:prSet>
      <dgm:spPr/>
    </dgm:pt>
    <dgm:pt modelId="{B301FC2B-DEC2-4E63-88F1-C81B36A498E4}" type="pres">
      <dgm:prSet presAssocID="{B232612B-981B-4BCD-85E0-F831D7C23B36}" presName="parentText" presStyleLbl="node1" presStyleIdx="0" presStyleCnt="3">
        <dgm:presLayoutVars>
          <dgm:chMax val="0"/>
          <dgm:bulletEnabled val="1"/>
        </dgm:presLayoutVars>
      </dgm:prSet>
      <dgm:spPr/>
    </dgm:pt>
    <dgm:pt modelId="{E8092EA3-DA94-4E77-8056-4CCB0045AD76}" type="pres">
      <dgm:prSet presAssocID="{917CFD27-C736-4506-8CF9-14F37BEB00E5}" presName="spacer" presStyleCnt="0"/>
      <dgm:spPr/>
    </dgm:pt>
    <dgm:pt modelId="{944294C9-E5AF-40A0-AA47-3C2B6CF88D5B}" type="pres">
      <dgm:prSet presAssocID="{5248123A-AA2F-4E66-AB1D-0C5A3299D824}" presName="parentText" presStyleLbl="node1" presStyleIdx="1" presStyleCnt="3">
        <dgm:presLayoutVars>
          <dgm:chMax val="0"/>
          <dgm:bulletEnabled val="1"/>
        </dgm:presLayoutVars>
      </dgm:prSet>
      <dgm:spPr/>
    </dgm:pt>
    <dgm:pt modelId="{BEDD74DA-F8E6-4BF0-9766-23CD29E8B5E3}" type="pres">
      <dgm:prSet presAssocID="{FFAD7BF9-30A6-45D8-8531-3C891FCCCAB0}" presName="spacer" presStyleCnt="0"/>
      <dgm:spPr/>
    </dgm:pt>
    <dgm:pt modelId="{988B7EA8-0D4D-4ACA-BE5D-367BD304AE78}" type="pres">
      <dgm:prSet presAssocID="{239BD2A5-2118-4ADA-A8C6-810E5B3DE984}" presName="parentText" presStyleLbl="node1" presStyleIdx="2" presStyleCnt="3">
        <dgm:presLayoutVars>
          <dgm:chMax val="0"/>
          <dgm:bulletEnabled val="1"/>
        </dgm:presLayoutVars>
      </dgm:prSet>
      <dgm:spPr/>
    </dgm:pt>
  </dgm:ptLst>
  <dgm:cxnLst>
    <dgm:cxn modelId="{B32DC501-B6EF-403A-9935-71C63B011067}" srcId="{DDF569E0-C055-4D65-93F7-C1E028DB0942}" destId="{5248123A-AA2F-4E66-AB1D-0C5A3299D824}" srcOrd="1" destOrd="0" parTransId="{4FBCCD31-E47F-4410-BAB9-F42980D124C6}" sibTransId="{FFAD7BF9-30A6-45D8-8531-3C891FCCCAB0}"/>
    <dgm:cxn modelId="{1EE29216-D357-497C-A327-6CD34E2A089A}" srcId="{DDF569E0-C055-4D65-93F7-C1E028DB0942}" destId="{B232612B-981B-4BCD-85E0-F831D7C23B36}" srcOrd="0" destOrd="0" parTransId="{E3DAB0C1-E6EF-49FF-8573-CED0BF270BB3}" sibTransId="{917CFD27-C736-4506-8CF9-14F37BEB00E5}"/>
    <dgm:cxn modelId="{B6564625-FE8B-4444-A6F6-371DAFD82DE3}" type="presOf" srcId="{DDF569E0-C055-4D65-93F7-C1E028DB0942}" destId="{B22B8796-9969-4E17-B609-916B0DC1EAB4}" srcOrd="0" destOrd="0" presId="urn:microsoft.com/office/officeart/2005/8/layout/vList2"/>
    <dgm:cxn modelId="{28A0AF2E-2636-433F-81EB-7F4253F13909}" srcId="{DDF569E0-C055-4D65-93F7-C1E028DB0942}" destId="{239BD2A5-2118-4ADA-A8C6-810E5B3DE984}" srcOrd="2" destOrd="0" parTransId="{DE05EA92-7548-41AB-B89A-0E2739B992D6}" sibTransId="{A35C6A38-1FF4-4172-854D-9BF3E4932C31}"/>
    <dgm:cxn modelId="{30A2AD6C-E9F8-4202-A30B-1219E0218EC6}" type="presOf" srcId="{239BD2A5-2118-4ADA-A8C6-810E5B3DE984}" destId="{988B7EA8-0D4D-4ACA-BE5D-367BD304AE78}" srcOrd="0" destOrd="0" presId="urn:microsoft.com/office/officeart/2005/8/layout/vList2"/>
    <dgm:cxn modelId="{1890BCBB-200B-104A-B90C-A92287CBAC8D}" type="presOf" srcId="{B232612B-981B-4BCD-85E0-F831D7C23B36}" destId="{B301FC2B-DEC2-4E63-88F1-C81B36A498E4}" srcOrd="0" destOrd="0" presId="urn:microsoft.com/office/officeart/2005/8/layout/vList2"/>
    <dgm:cxn modelId="{254F04FA-6E8D-2743-9D73-FDF2EDBA4CFA}" type="presOf" srcId="{5248123A-AA2F-4E66-AB1D-0C5A3299D824}" destId="{944294C9-E5AF-40A0-AA47-3C2B6CF88D5B}" srcOrd="0" destOrd="0" presId="urn:microsoft.com/office/officeart/2005/8/layout/vList2"/>
    <dgm:cxn modelId="{009214AD-820F-5D41-BE50-A1A42B6AC057}" type="presParOf" srcId="{B22B8796-9969-4E17-B609-916B0DC1EAB4}" destId="{B301FC2B-DEC2-4E63-88F1-C81B36A498E4}" srcOrd="0" destOrd="0" presId="urn:microsoft.com/office/officeart/2005/8/layout/vList2"/>
    <dgm:cxn modelId="{158CE029-BA68-5942-9584-7760B819726B}" type="presParOf" srcId="{B22B8796-9969-4E17-B609-916B0DC1EAB4}" destId="{E8092EA3-DA94-4E77-8056-4CCB0045AD76}" srcOrd="1" destOrd="0" presId="urn:microsoft.com/office/officeart/2005/8/layout/vList2"/>
    <dgm:cxn modelId="{8081F3F2-89EC-324E-A79C-5DBD78F859BA}" type="presParOf" srcId="{B22B8796-9969-4E17-B609-916B0DC1EAB4}" destId="{944294C9-E5AF-40A0-AA47-3C2B6CF88D5B}" srcOrd="2" destOrd="0" presId="urn:microsoft.com/office/officeart/2005/8/layout/vList2"/>
    <dgm:cxn modelId="{FA32C3E8-7802-4EF3-9233-72897AFF46D1}" type="presParOf" srcId="{B22B8796-9969-4E17-B609-916B0DC1EAB4}" destId="{BEDD74DA-F8E6-4BF0-9766-23CD29E8B5E3}" srcOrd="3" destOrd="0" presId="urn:microsoft.com/office/officeart/2005/8/layout/vList2"/>
    <dgm:cxn modelId="{C357011B-BD20-4DD2-8B93-3A0B9DD5D118}" type="presParOf" srcId="{B22B8796-9969-4E17-B609-916B0DC1EAB4}" destId="{988B7EA8-0D4D-4ACA-BE5D-367BD304AE7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019788-37C8-4DC6-BA31-35A3D6A4FEC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5582262-9B92-4702-ADC0-86E0E935D0CB}">
      <dgm:prSet/>
      <dgm:spPr/>
      <dgm:t>
        <a:bodyPr/>
        <a:lstStyle/>
        <a:p>
          <a:r>
            <a:rPr lang="en-GB"/>
            <a:t>You may be a little bruised and sore afterwards.</a:t>
          </a:r>
          <a:endParaRPr lang="en-US"/>
        </a:p>
      </dgm:t>
    </dgm:pt>
    <dgm:pt modelId="{2AD9C4A5-F5E1-4008-BE55-EB5FB6A77434}" type="parTrans" cxnId="{6278ACFA-443E-443E-B7EF-E73CB5ADABBF}">
      <dgm:prSet/>
      <dgm:spPr/>
      <dgm:t>
        <a:bodyPr/>
        <a:lstStyle/>
        <a:p>
          <a:endParaRPr lang="en-US"/>
        </a:p>
      </dgm:t>
    </dgm:pt>
    <dgm:pt modelId="{0D5807EA-7DA0-4C13-9173-D5DDBE608940}" type="sibTrans" cxnId="{6278ACFA-443E-443E-B7EF-E73CB5ADABBF}">
      <dgm:prSet/>
      <dgm:spPr/>
      <dgm:t>
        <a:bodyPr/>
        <a:lstStyle/>
        <a:p>
          <a:endParaRPr lang="en-US"/>
        </a:p>
      </dgm:t>
    </dgm:pt>
    <dgm:pt modelId="{F6D0090E-0269-47E5-9E6E-833CDC93093C}">
      <dgm:prSet/>
      <dgm:spPr/>
      <dgm:t>
        <a:bodyPr/>
        <a:lstStyle/>
        <a:p>
          <a:r>
            <a:rPr lang="en-GB"/>
            <a:t>It is better to rest up for a few days and take regular pain relief.</a:t>
          </a:r>
          <a:endParaRPr lang="en-US"/>
        </a:p>
      </dgm:t>
    </dgm:pt>
    <dgm:pt modelId="{2CC483D8-049B-46B7-9A76-7A2B8C941FE7}" type="parTrans" cxnId="{7E13D5C4-CD57-4A00-8D2A-C3543147A704}">
      <dgm:prSet/>
      <dgm:spPr/>
      <dgm:t>
        <a:bodyPr/>
        <a:lstStyle/>
        <a:p>
          <a:endParaRPr lang="en-US"/>
        </a:p>
      </dgm:t>
    </dgm:pt>
    <dgm:pt modelId="{B60038D1-366F-4B3B-9669-E9E0E11BF5CB}" type="sibTrans" cxnId="{7E13D5C4-CD57-4A00-8D2A-C3543147A704}">
      <dgm:prSet/>
      <dgm:spPr/>
      <dgm:t>
        <a:bodyPr/>
        <a:lstStyle/>
        <a:p>
          <a:endParaRPr lang="en-US"/>
        </a:p>
      </dgm:t>
    </dgm:pt>
    <dgm:pt modelId="{BA246563-B73C-4514-94A9-2A2448D405BC}">
      <dgm:prSet/>
      <dgm:spPr/>
      <dgm:t>
        <a:bodyPr/>
        <a:lstStyle/>
        <a:p>
          <a:r>
            <a:rPr lang="en-GB"/>
            <a:t>Please avoid sex, running, heavy lifting or carrying for at least a week afterwards to reduce the risk of a Haematoma.</a:t>
          </a:r>
          <a:endParaRPr lang="en-US"/>
        </a:p>
      </dgm:t>
    </dgm:pt>
    <dgm:pt modelId="{F7395280-A1DB-4943-9414-09B31B8AB01D}" type="parTrans" cxnId="{BC829003-46D9-4BC6-A55B-B4B3CF7ECD40}">
      <dgm:prSet/>
      <dgm:spPr/>
      <dgm:t>
        <a:bodyPr/>
        <a:lstStyle/>
        <a:p>
          <a:endParaRPr lang="en-US"/>
        </a:p>
      </dgm:t>
    </dgm:pt>
    <dgm:pt modelId="{518E232D-CDF3-4A78-8BB4-9652D686AEA2}" type="sibTrans" cxnId="{BC829003-46D9-4BC6-A55B-B4B3CF7ECD40}">
      <dgm:prSet/>
      <dgm:spPr/>
      <dgm:t>
        <a:bodyPr/>
        <a:lstStyle/>
        <a:p>
          <a:endParaRPr lang="en-US"/>
        </a:p>
      </dgm:t>
    </dgm:pt>
    <dgm:pt modelId="{E4478B72-6F3F-4303-8F7B-42E8A45F2C5F}">
      <dgm:prSet/>
      <dgm:spPr/>
      <dgm:t>
        <a:bodyPr/>
        <a:lstStyle/>
        <a:p>
          <a:r>
            <a:rPr lang="en-GB"/>
            <a:t>Haematomas are like a deep bruise. They are painful but usually self limiting.  You will have our clinic number to call if you are worried.</a:t>
          </a:r>
          <a:endParaRPr lang="en-US"/>
        </a:p>
      </dgm:t>
    </dgm:pt>
    <dgm:pt modelId="{BFDD83A3-29F6-48F6-B98E-87905391AAE3}" type="parTrans" cxnId="{5F5F8F3F-3CA7-4D0F-BCD9-86AEDC9DBB73}">
      <dgm:prSet/>
      <dgm:spPr/>
      <dgm:t>
        <a:bodyPr/>
        <a:lstStyle/>
        <a:p>
          <a:endParaRPr lang="en-US"/>
        </a:p>
      </dgm:t>
    </dgm:pt>
    <dgm:pt modelId="{22D56D5A-A2EB-4C04-8F10-0919886FB693}" type="sibTrans" cxnId="{5F5F8F3F-3CA7-4D0F-BCD9-86AEDC9DBB73}">
      <dgm:prSet/>
      <dgm:spPr/>
      <dgm:t>
        <a:bodyPr/>
        <a:lstStyle/>
        <a:p>
          <a:endParaRPr lang="en-US"/>
        </a:p>
      </dgm:t>
    </dgm:pt>
    <dgm:pt modelId="{4C04F994-88EF-48C6-AFFD-D95D6054D0B5}">
      <dgm:prSet/>
      <dgm:spPr/>
      <dgm:t>
        <a:bodyPr/>
        <a:lstStyle/>
        <a:p>
          <a:r>
            <a:rPr lang="en-GB" dirty="0"/>
            <a:t>The wound is not sutured but heals by itself over the following few days.</a:t>
          </a:r>
          <a:endParaRPr lang="en-US" dirty="0"/>
        </a:p>
      </dgm:t>
    </dgm:pt>
    <dgm:pt modelId="{61F4281A-B15B-41B4-B5D5-AD8334A85DFC}" type="parTrans" cxnId="{AEA55D55-21B9-4862-9BCB-B1DADEED0575}">
      <dgm:prSet/>
      <dgm:spPr/>
      <dgm:t>
        <a:bodyPr/>
        <a:lstStyle/>
        <a:p>
          <a:endParaRPr lang="en-US"/>
        </a:p>
      </dgm:t>
    </dgm:pt>
    <dgm:pt modelId="{C98B9D5F-F9D6-4340-99D5-CBD865D41312}" type="sibTrans" cxnId="{AEA55D55-21B9-4862-9BCB-B1DADEED0575}">
      <dgm:prSet/>
      <dgm:spPr/>
      <dgm:t>
        <a:bodyPr/>
        <a:lstStyle/>
        <a:p>
          <a:endParaRPr lang="en-US"/>
        </a:p>
      </dgm:t>
    </dgm:pt>
    <dgm:pt modelId="{5724007D-CB5B-4FBB-A79C-2335503CBE13}" type="pres">
      <dgm:prSet presAssocID="{C8019788-37C8-4DC6-BA31-35A3D6A4FECE}" presName="vert0" presStyleCnt="0">
        <dgm:presLayoutVars>
          <dgm:dir/>
          <dgm:animOne val="branch"/>
          <dgm:animLvl val="lvl"/>
        </dgm:presLayoutVars>
      </dgm:prSet>
      <dgm:spPr/>
    </dgm:pt>
    <dgm:pt modelId="{2C16AA16-9137-4593-BAFC-BC4991A5861C}" type="pres">
      <dgm:prSet presAssocID="{25582262-9B92-4702-ADC0-86E0E935D0CB}" presName="thickLine" presStyleLbl="alignNode1" presStyleIdx="0" presStyleCnt="5"/>
      <dgm:spPr/>
    </dgm:pt>
    <dgm:pt modelId="{491150FE-C248-4600-AA5C-DA6791E8E0A1}" type="pres">
      <dgm:prSet presAssocID="{25582262-9B92-4702-ADC0-86E0E935D0CB}" presName="horz1" presStyleCnt="0"/>
      <dgm:spPr/>
    </dgm:pt>
    <dgm:pt modelId="{6EEEAFB3-A569-45C1-AC98-5DB1A20C3869}" type="pres">
      <dgm:prSet presAssocID="{25582262-9B92-4702-ADC0-86E0E935D0CB}" presName="tx1" presStyleLbl="revTx" presStyleIdx="0" presStyleCnt="5"/>
      <dgm:spPr/>
    </dgm:pt>
    <dgm:pt modelId="{DF249D4D-AB88-4D47-80A8-B8BCD255DAEF}" type="pres">
      <dgm:prSet presAssocID="{25582262-9B92-4702-ADC0-86E0E935D0CB}" presName="vert1" presStyleCnt="0"/>
      <dgm:spPr/>
    </dgm:pt>
    <dgm:pt modelId="{9B2DDC22-0C39-46EE-91F2-AB7103DC0650}" type="pres">
      <dgm:prSet presAssocID="{F6D0090E-0269-47E5-9E6E-833CDC93093C}" presName="thickLine" presStyleLbl="alignNode1" presStyleIdx="1" presStyleCnt="5"/>
      <dgm:spPr/>
    </dgm:pt>
    <dgm:pt modelId="{8D4FDB81-CC38-44AC-B882-FDAFBF4AE621}" type="pres">
      <dgm:prSet presAssocID="{F6D0090E-0269-47E5-9E6E-833CDC93093C}" presName="horz1" presStyleCnt="0"/>
      <dgm:spPr/>
    </dgm:pt>
    <dgm:pt modelId="{4593727F-094C-4BD1-B16C-AD1BFA4CD2F7}" type="pres">
      <dgm:prSet presAssocID="{F6D0090E-0269-47E5-9E6E-833CDC93093C}" presName="tx1" presStyleLbl="revTx" presStyleIdx="1" presStyleCnt="5"/>
      <dgm:spPr/>
    </dgm:pt>
    <dgm:pt modelId="{8881C4D4-FD96-4267-B5E0-DEC9E9987C6B}" type="pres">
      <dgm:prSet presAssocID="{F6D0090E-0269-47E5-9E6E-833CDC93093C}" presName="vert1" presStyleCnt="0"/>
      <dgm:spPr/>
    </dgm:pt>
    <dgm:pt modelId="{B4E106E3-5999-49AB-A594-639C1DD07FC6}" type="pres">
      <dgm:prSet presAssocID="{BA246563-B73C-4514-94A9-2A2448D405BC}" presName="thickLine" presStyleLbl="alignNode1" presStyleIdx="2" presStyleCnt="5"/>
      <dgm:spPr/>
    </dgm:pt>
    <dgm:pt modelId="{1FE8EB40-8323-43B6-83C8-FC1BF433BADD}" type="pres">
      <dgm:prSet presAssocID="{BA246563-B73C-4514-94A9-2A2448D405BC}" presName="horz1" presStyleCnt="0"/>
      <dgm:spPr/>
    </dgm:pt>
    <dgm:pt modelId="{F413BAF6-63C6-44A0-9D7E-FF7C33A1858B}" type="pres">
      <dgm:prSet presAssocID="{BA246563-B73C-4514-94A9-2A2448D405BC}" presName="tx1" presStyleLbl="revTx" presStyleIdx="2" presStyleCnt="5"/>
      <dgm:spPr/>
    </dgm:pt>
    <dgm:pt modelId="{F0AF597D-3A79-476B-925F-8E1C0E90B090}" type="pres">
      <dgm:prSet presAssocID="{BA246563-B73C-4514-94A9-2A2448D405BC}" presName="vert1" presStyleCnt="0"/>
      <dgm:spPr/>
    </dgm:pt>
    <dgm:pt modelId="{FCE8115E-8ECE-45A3-A251-D56FC9AEBBD0}" type="pres">
      <dgm:prSet presAssocID="{E4478B72-6F3F-4303-8F7B-42E8A45F2C5F}" presName="thickLine" presStyleLbl="alignNode1" presStyleIdx="3" presStyleCnt="5"/>
      <dgm:spPr/>
    </dgm:pt>
    <dgm:pt modelId="{C12133D9-2495-401E-8149-D46AAFD05F90}" type="pres">
      <dgm:prSet presAssocID="{E4478B72-6F3F-4303-8F7B-42E8A45F2C5F}" presName="horz1" presStyleCnt="0"/>
      <dgm:spPr/>
    </dgm:pt>
    <dgm:pt modelId="{838C592C-5DD4-4E73-968D-81884F9701EA}" type="pres">
      <dgm:prSet presAssocID="{E4478B72-6F3F-4303-8F7B-42E8A45F2C5F}" presName="tx1" presStyleLbl="revTx" presStyleIdx="3" presStyleCnt="5"/>
      <dgm:spPr/>
    </dgm:pt>
    <dgm:pt modelId="{C657D668-E7FF-49EE-AA22-F11930F746A3}" type="pres">
      <dgm:prSet presAssocID="{E4478B72-6F3F-4303-8F7B-42E8A45F2C5F}" presName="vert1" presStyleCnt="0"/>
      <dgm:spPr/>
    </dgm:pt>
    <dgm:pt modelId="{01207857-C971-4231-B0BD-A5ECC0B66A18}" type="pres">
      <dgm:prSet presAssocID="{4C04F994-88EF-48C6-AFFD-D95D6054D0B5}" presName="thickLine" presStyleLbl="alignNode1" presStyleIdx="4" presStyleCnt="5"/>
      <dgm:spPr/>
    </dgm:pt>
    <dgm:pt modelId="{23EB79DE-C652-4600-AEDA-A92877FB3415}" type="pres">
      <dgm:prSet presAssocID="{4C04F994-88EF-48C6-AFFD-D95D6054D0B5}" presName="horz1" presStyleCnt="0"/>
      <dgm:spPr/>
    </dgm:pt>
    <dgm:pt modelId="{E4C5D710-ED52-4E40-A2E7-97EA5A0903EC}" type="pres">
      <dgm:prSet presAssocID="{4C04F994-88EF-48C6-AFFD-D95D6054D0B5}" presName="tx1" presStyleLbl="revTx" presStyleIdx="4" presStyleCnt="5"/>
      <dgm:spPr/>
    </dgm:pt>
    <dgm:pt modelId="{921E737D-35D1-4C4E-91A6-6201C76BB68B}" type="pres">
      <dgm:prSet presAssocID="{4C04F994-88EF-48C6-AFFD-D95D6054D0B5}" presName="vert1" presStyleCnt="0"/>
      <dgm:spPr/>
    </dgm:pt>
  </dgm:ptLst>
  <dgm:cxnLst>
    <dgm:cxn modelId="{BC829003-46D9-4BC6-A55B-B4B3CF7ECD40}" srcId="{C8019788-37C8-4DC6-BA31-35A3D6A4FECE}" destId="{BA246563-B73C-4514-94A9-2A2448D405BC}" srcOrd="2" destOrd="0" parTransId="{F7395280-A1DB-4943-9414-09B31B8AB01D}" sibTransId="{518E232D-CDF3-4A78-8BB4-9652D686AEA2}"/>
    <dgm:cxn modelId="{BCC1360F-24D4-4F8C-A9A5-611834F76EE0}" type="presOf" srcId="{F6D0090E-0269-47E5-9E6E-833CDC93093C}" destId="{4593727F-094C-4BD1-B16C-AD1BFA4CD2F7}" srcOrd="0" destOrd="0" presId="urn:microsoft.com/office/officeart/2008/layout/LinedList"/>
    <dgm:cxn modelId="{4B14552C-3BBF-4DC7-B0E5-C46C21898374}" type="presOf" srcId="{25582262-9B92-4702-ADC0-86E0E935D0CB}" destId="{6EEEAFB3-A569-45C1-AC98-5DB1A20C3869}" srcOrd="0" destOrd="0" presId="urn:microsoft.com/office/officeart/2008/layout/LinedList"/>
    <dgm:cxn modelId="{5F5F8F3F-3CA7-4D0F-BCD9-86AEDC9DBB73}" srcId="{C8019788-37C8-4DC6-BA31-35A3D6A4FECE}" destId="{E4478B72-6F3F-4303-8F7B-42E8A45F2C5F}" srcOrd="3" destOrd="0" parTransId="{BFDD83A3-29F6-48F6-B98E-87905391AAE3}" sibTransId="{22D56D5A-A2EB-4C04-8F10-0919886FB693}"/>
    <dgm:cxn modelId="{AEA55D55-21B9-4862-9BCB-B1DADEED0575}" srcId="{C8019788-37C8-4DC6-BA31-35A3D6A4FECE}" destId="{4C04F994-88EF-48C6-AFFD-D95D6054D0B5}" srcOrd="4" destOrd="0" parTransId="{61F4281A-B15B-41B4-B5D5-AD8334A85DFC}" sibTransId="{C98B9D5F-F9D6-4340-99D5-CBD865D41312}"/>
    <dgm:cxn modelId="{61BC725C-BBCB-4B72-AB5B-428FD815FD80}" type="presOf" srcId="{C8019788-37C8-4DC6-BA31-35A3D6A4FECE}" destId="{5724007D-CB5B-4FBB-A79C-2335503CBE13}" srcOrd="0" destOrd="0" presId="urn:microsoft.com/office/officeart/2008/layout/LinedList"/>
    <dgm:cxn modelId="{C6A43C97-F860-4E0A-8B96-8C85C54C36B0}" type="presOf" srcId="{BA246563-B73C-4514-94A9-2A2448D405BC}" destId="{F413BAF6-63C6-44A0-9D7E-FF7C33A1858B}" srcOrd="0" destOrd="0" presId="urn:microsoft.com/office/officeart/2008/layout/LinedList"/>
    <dgm:cxn modelId="{BD6C9997-2410-4FCC-9EEE-9ED113AE2388}" type="presOf" srcId="{4C04F994-88EF-48C6-AFFD-D95D6054D0B5}" destId="{E4C5D710-ED52-4E40-A2E7-97EA5A0903EC}" srcOrd="0" destOrd="0" presId="urn:microsoft.com/office/officeart/2008/layout/LinedList"/>
    <dgm:cxn modelId="{7E13D5C4-CD57-4A00-8D2A-C3543147A704}" srcId="{C8019788-37C8-4DC6-BA31-35A3D6A4FECE}" destId="{F6D0090E-0269-47E5-9E6E-833CDC93093C}" srcOrd="1" destOrd="0" parTransId="{2CC483D8-049B-46B7-9A76-7A2B8C941FE7}" sibTransId="{B60038D1-366F-4B3B-9669-E9E0E11BF5CB}"/>
    <dgm:cxn modelId="{74A8E0DD-D500-4B35-A5AA-4EFAA97CA995}" type="presOf" srcId="{E4478B72-6F3F-4303-8F7B-42E8A45F2C5F}" destId="{838C592C-5DD4-4E73-968D-81884F9701EA}" srcOrd="0" destOrd="0" presId="urn:microsoft.com/office/officeart/2008/layout/LinedList"/>
    <dgm:cxn modelId="{6278ACFA-443E-443E-B7EF-E73CB5ADABBF}" srcId="{C8019788-37C8-4DC6-BA31-35A3D6A4FECE}" destId="{25582262-9B92-4702-ADC0-86E0E935D0CB}" srcOrd="0" destOrd="0" parTransId="{2AD9C4A5-F5E1-4008-BE55-EB5FB6A77434}" sibTransId="{0D5807EA-7DA0-4C13-9173-D5DDBE608940}"/>
    <dgm:cxn modelId="{44B62841-75A0-485A-8104-9C0FBA3A669A}" type="presParOf" srcId="{5724007D-CB5B-4FBB-A79C-2335503CBE13}" destId="{2C16AA16-9137-4593-BAFC-BC4991A5861C}" srcOrd="0" destOrd="0" presId="urn:microsoft.com/office/officeart/2008/layout/LinedList"/>
    <dgm:cxn modelId="{DC3C911C-0E14-42F4-8027-C795DB4A5FD5}" type="presParOf" srcId="{5724007D-CB5B-4FBB-A79C-2335503CBE13}" destId="{491150FE-C248-4600-AA5C-DA6791E8E0A1}" srcOrd="1" destOrd="0" presId="urn:microsoft.com/office/officeart/2008/layout/LinedList"/>
    <dgm:cxn modelId="{986A8E64-DDAF-423C-8093-4324BEEEF7DD}" type="presParOf" srcId="{491150FE-C248-4600-AA5C-DA6791E8E0A1}" destId="{6EEEAFB3-A569-45C1-AC98-5DB1A20C3869}" srcOrd="0" destOrd="0" presId="urn:microsoft.com/office/officeart/2008/layout/LinedList"/>
    <dgm:cxn modelId="{AA2B9C6D-DC63-42A0-9C04-205798AB60EC}" type="presParOf" srcId="{491150FE-C248-4600-AA5C-DA6791E8E0A1}" destId="{DF249D4D-AB88-4D47-80A8-B8BCD255DAEF}" srcOrd="1" destOrd="0" presId="urn:microsoft.com/office/officeart/2008/layout/LinedList"/>
    <dgm:cxn modelId="{42B36C5F-7B6D-4DBD-8CC3-D0BD5A3450D0}" type="presParOf" srcId="{5724007D-CB5B-4FBB-A79C-2335503CBE13}" destId="{9B2DDC22-0C39-46EE-91F2-AB7103DC0650}" srcOrd="2" destOrd="0" presId="urn:microsoft.com/office/officeart/2008/layout/LinedList"/>
    <dgm:cxn modelId="{152AEA00-9B5B-407D-B23D-1EEB21D6A150}" type="presParOf" srcId="{5724007D-CB5B-4FBB-A79C-2335503CBE13}" destId="{8D4FDB81-CC38-44AC-B882-FDAFBF4AE621}" srcOrd="3" destOrd="0" presId="urn:microsoft.com/office/officeart/2008/layout/LinedList"/>
    <dgm:cxn modelId="{5494EBC8-456C-4F06-AEA3-C9628470E4CF}" type="presParOf" srcId="{8D4FDB81-CC38-44AC-B882-FDAFBF4AE621}" destId="{4593727F-094C-4BD1-B16C-AD1BFA4CD2F7}" srcOrd="0" destOrd="0" presId="urn:microsoft.com/office/officeart/2008/layout/LinedList"/>
    <dgm:cxn modelId="{CD40E841-F05E-4891-9466-BC257EF82A1F}" type="presParOf" srcId="{8D4FDB81-CC38-44AC-B882-FDAFBF4AE621}" destId="{8881C4D4-FD96-4267-B5E0-DEC9E9987C6B}" srcOrd="1" destOrd="0" presId="urn:microsoft.com/office/officeart/2008/layout/LinedList"/>
    <dgm:cxn modelId="{AF088737-AEE6-47FE-9DF5-F2BC3893B328}" type="presParOf" srcId="{5724007D-CB5B-4FBB-A79C-2335503CBE13}" destId="{B4E106E3-5999-49AB-A594-639C1DD07FC6}" srcOrd="4" destOrd="0" presId="urn:microsoft.com/office/officeart/2008/layout/LinedList"/>
    <dgm:cxn modelId="{0B7CEA6C-A55E-46A6-BD76-4180212FEB62}" type="presParOf" srcId="{5724007D-CB5B-4FBB-A79C-2335503CBE13}" destId="{1FE8EB40-8323-43B6-83C8-FC1BF433BADD}" srcOrd="5" destOrd="0" presId="urn:microsoft.com/office/officeart/2008/layout/LinedList"/>
    <dgm:cxn modelId="{2F18F73D-3D64-4008-9F45-6BA5FE50DACC}" type="presParOf" srcId="{1FE8EB40-8323-43B6-83C8-FC1BF433BADD}" destId="{F413BAF6-63C6-44A0-9D7E-FF7C33A1858B}" srcOrd="0" destOrd="0" presId="urn:microsoft.com/office/officeart/2008/layout/LinedList"/>
    <dgm:cxn modelId="{F3DBC32C-1599-449F-A04A-20298B2140FA}" type="presParOf" srcId="{1FE8EB40-8323-43B6-83C8-FC1BF433BADD}" destId="{F0AF597D-3A79-476B-925F-8E1C0E90B090}" srcOrd="1" destOrd="0" presId="urn:microsoft.com/office/officeart/2008/layout/LinedList"/>
    <dgm:cxn modelId="{67858B73-CD51-4B90-A20C-F68E3F629B23}" type="presParOf" srcId="{5724007D-CB5B-4FBB-A79C-2335503CBE13}" destId="{FCE8115E-8ECE-45A3-A251-D56FC9AEBBD0}" srcOrd="6" destOrd="0" presId="urn:microsoft.com/office/officeart/2008/layout/LinedList"/>
    <dgm:cxn modelId="{C04F6C40-7EFF-4AD9-AC5D-243AB19B1936}" type="presParOf" srcId="{5724007D-CB5B-4FBB-A79C-2335503CBE13}" destId="{C12133D9-2495-401E-8149-D46AAFD05F90}" srcOrd="7" destOrd="0" presId="urn:microsoft.com/office/officeart/2008/layout/LinedList"/>
    <dgm:cxn modelId="{68BA78CD-7BA2-40C0-B9FE-3095D42B945F}" type="presParOf" srcId="{C12133D9-2495-401E-8149-D46AAFD05F90}" destId="{838C592C-5DD4-4E73-968D-81884F9701EA}" srcOrd="0" destOrd="0" presId="urn:microsoft.com/office/officeart/2008/layout/LinedList"/>
    <dgm:cxn modelId="{6B43FAF1-6778-4F93-B3C6-444E19C52756}" type="presParOf" srcId="{C12133D9-2495-401E-8149-D46AAFD05F90}" destId="{C657D668-E7FF-49EE-AA22-F11930F746A3}" srcOrd="1" destOrd="0" presId="urn:microsoft.com/office/officeart/2008/layout/LinedList"/>
    <dgm:cxn modelId="{90748665-943C-4D09-B932-5CF4BEE5EB67}" type="presParOf" srcId="{5724007D-CB5B-4FBB-A79C-2335503CBE13}" destId="{01207857-C971-4231-B0BD-A5ECC0B66A18}" srcOrd="8" destOrd="0" presId="urn:microsoft.com/office/officeart/2008/layout/LinedList"/>
    <dgm:cxn modelId="{C1CFBD42-9E7D-4065-8916-5927755F3AD4}" type="presParOf" srcId="{5724007D-CB5B-4FBB-A79C-2335503CBE13}" destId="{23EB79DE-C652-4600-AEDA-A92877FB3415}" srcOrd="9" destOrd="0" presId="urn:microsoft.com/office/officeart/2008/layout/LinedList"/>
    <dgm:cxn modelId="{44D6B51A-09D6-49CD-AADD-35F2F7E2B3B3}" type="presParOf" srcId="{23EB79DE-C652-4600-AEDA-A92877FB3415}" destId="{E4C5D710-ED52-4E40-A2E7-97EA5A0903EC}" srcOrd="0" destOrd="0" presId="urn:microsoft.com/office/officeart/2008/layout/LinedList"/>
    <dgm:cxn modelId="{02AB34AB-F546-44EB-A790-9EB5D3276900}" type="presParOf" srcId="{23EB79DE-C652-4600-AEDA-A92877FB3415}" destId="{921E737D-35D1-4C4E-91A6-6201C76BB68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725D28-AF8F-4FA5-AD99-4D6CDD46DECE}"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50AA26DA-C540-4C61-8806-DBBC2A97A5F9}">
      <dgm:prSet/>
      <dgm:spPr/>
      <dgm:t>
        <a:bodyPr/>
        <a:lstStyle/>
        <a:p>
          <a:r>
            <a:rPr lang="en-GB" b="0" dirty="0">
              <a:solidFill>
                <a:schemeClr val="tx1"/>
              </a:solidFill>
            </a:rPr>
            <a:t>Once you have had your procedure, </a:t>
          </a:r>
          <a:r>
            <a:rPr lang="en-GB" b="1" dirty="0">
              <a:solidFill>
                <a:schemeClr val="tx1"/>
              </a:solidFill>
            </a:rPr>
            <a:t>the Acculabs company will send out the instructions, pots, envelopes direct to you in the post </a:t>
          </a:r>
          <a:r>
            <a:rPr lang="en-GB" dirty="0"/>
            <a:t>– in fact, everything you need for the testing after your procedure.</a:t>
          </a:r>
          <a:endParaRPr lang="en-US" dirty="0"/>
        </a:p>
      </dgm:t>
    </dgm:pt>
    <dgm:pt modelId="{67B3AC25-D555-4A8A-AF80-667E79A24111}" type="parTrans" cxnId="{16792095-9127-4F21-83EC-97302A15D1E8}">
      <dgm:prSet/>
      <dgm:spPr/>
      <dgm:t>
        <a:bodyPr/>
        <a:lstStyle/>
        <a:p>
          <a:endParaRPr lang="en-US"/>
        </a:p>
      </dgm:t>
    </dgm:pt>
    <dgm:pt modelId="{913D8CBE-1C43-4F9D-8E77-92586D63A50A}" type="sibTrans" cxnId="{16792095-9127-4F21-83EC-97302A15D1E8}">
      <dgm:prSet/>
      <dgm:spPr/>
      <dgm:t>
        <a:bodyPr/>
        <a:lstStyle/>
        <a:p>
          <a:endParaRPr lang="en-US"/>
        </a:p>
      </dgm:t>
    </dgm:pt>
    <dgm:pt modelId="{9A244F46-0A2F-49CA-AF4E-D520B0E6FD6D}">
      <dgm:prSet/>
      <dgm:spPr/>
      <dgm:t>
        <a:bodyPr/>
        <a:lstStyle/>
        <a:p>
          <a:r>
            <a:rPr lang="en-GB" dirty="0"/>
            <a:t>You need to do over 50 ejaculations over a period of 18 weeks to clear the down stream sperm out. We then need a sample of your ejaculation to send to the lab.</a:t>
          </a:r>
          <a:endParaRPr lang="en-US" dirty="0"/>
        </a:p>
      </dgm:t>
    </dgm:pt>
    <dgm:pt modelId="{8DA53E91-819D-47AF-96BE-45B95D0E9218}" type="parTrans" cxnId="{19249402-CF22-4D44-B50D-2A6097C79189}">
      <dgm:prSet/>
      <dgm:spPr/>
      <dgm:t>
        <a:bodyPr/>
        <a:lstStyle/>
        <a:p>
          <a:endParaRPr lang="en-US"/>
        </a:p>
      </dgm:t>
    </dgm:pt>
    <dgm:pt modelId="{726C1DCA-FE6E-4EA1-BB90-76C827379874}" type="sibTrans" cxnId="{19249402-CF22-4D44-B50D-2A6097C79189}">
      <dgm:prSet/>
      <dgm:spPr/>
      <dgm:t>
        <a:bodyPr/>
        <a:lstStyle/>
        <a:p>
          <a:endParaRPr lang="en-US"/>
        </a:p>
      </dgm:t>
    </dgm:pt>
    <dgm:pt modelId="{25F278F0-5EB4-4A72-A82E-FD55DB33A87D}">
      <dgm:prSet/>
      <dgm:spPr/>
      <dgm:t>
        <a:bodyPr/>
        <a:lstStyle/>
        <a:p>
          <a:r>
            <a:rPr lang="en-GB" dirty="0"/>
            <a:t>This needs to be a complete sample and put in the pot provided.</a:t>
          </a:r>
          <a:endParaRPr lang="en-US" dirty="0"/>
        </a:p>
      </dgm:t>
    </dgm:pt>
    <dgm:pt modelId="{5153BA90-FEFD-4A2D-9CBD-1FAA6531D110}" type="parTrans" cxnId="{09C6CE2E-EC34-4972-8030-E25A67E1D749}">
      <dgm:prSet/>
      <dgm:spPr/>
      <dgm:t>
        <a:bodyPr/>
        <a:lstStyle/>
        <a:p>
          <a:endParaRPr lang="en-US"/>
        </a:p>
      </dgm:t>
    </dgm:pt>
    <dgm:pt modelId="{4CA115EB-A570-4C4F-8003-1EAFAED4D9C7}" type="sibTrans" cxnId="{09C6CE2E-EC34-4972-8030-E25A67E1D749}">
      <dgm:prSet/>
      <dgm:spPr/>
      <dgm:t>
        <a:bodyPr/>
        <a:lstStyle/>
        <a:p>
          <a:endParaRPr lang="en-US"/>
        </a:p>
      </dgm:t>
    </dgm:pt>
    <dgm:pt modelId="{17DF9ADB-A4A6-4C18-B0A6-F6DFAD13D917}">
      <dgm:prSet/>
      <dgm:spPr/>
      <dgm:t>
        <a:bodyPr/>
        <a:lstStyle/>
        <a:p>
          <a:r>
            <a:rPr lang="en-GB" dirty="0"/>
            <a:t>This with the form needs to have the date and time that you did the ejaculation on it.</a:t>
          </a:r>
          <a:endParaRPr lang="en-US" dirty="0"/>
        </a:p>
      </dgm:t>
    </dgm:pt>
    <dgm:pt modelId="{039EEF17-79E8-4B5F-BED7-E4E49AE8F392}" type="parTrans" cxnId="{3727BF38-88CA-48D1-A5F8-FF91AC0693F0}">
      <dgm:prSet/>
      <dgm:spPr/>
      <dgm:t>
        <a:bodyPr/>
        <a:lstStyle/>
        <a:p>
          <a:endParaRPr lang="en-US"/>
        </a:p>
      </dgm:t>
    </dgm:pt>
    <dgm:pt modelId="{82351940-D673-4009-993D-A10970919938}" type="sibTrans" cxnId="{3727BF38-88CA-48D1-A5F8-FF91AC0693F0}">
      <dgm:prSet/>
      <dgm:spPr/>
      <dgm:t>
        <a:bodyPr/>
        <a:lstStyle/>
        <a:p>
          <a:endParaRPr lang="en-US"/>
        </a:p>
      </dgm:t>
    </dgm:pt>
    <dgm:pt modelId="{CCC4EB9F-4B2D-4F1E-8340-5C7BE4B59659}">
      <dgm:prSet/>
      <dgm:spPr/>
      <dgm:t>
        <a:bodyPr/>
        <a:lstStyle/>
        <a:p>
          <a:r>
            <a:rPr lang="en-GB" dirty="0"/>
            <a:t>This then needs to be posted in the envelope provided across the counter of your local Post Office before 10 am.</a:t>
          </a:r>
          <a:endParaRPr lang="en-US" dirty="0"/>
        </a:p>
      </dgm:t>
    </dgm:pt>
    <dgm:pt modelId="{60B59AAA-99D7-4701-88FE-77C671F8F0B5}" type="parTrans" cxnId="{A585F495-91C3-41AE-88AE-F0084F1AE085}">
      <dgm:prSet/>
      <dgm:spPr/>
      <dgm:t>
        <a:bodyPr/>
        <a:lstStyle/>
        <a:p>
          <a:endParaRPr lang="en-US"/>
        </a:p>
      </dgm:t>
    </dgm:pt>
    <dgm:pt modelId="{A4636DB9-7288-4977-B907-C57289888149}" type="sibTrans" cxnId="{A585F495-91C3-41AE-88AE-F0084F1AE085}">
      <dgm:prSet/>
      <dgm:spPr/>
      <dgm:t>
        <a:bodyPr/>
        <a:lstStyle/>
        <a:p>
          <a:endParaRPr lang="en-US"/>
        </a:p>
      </dgm:t>
    </dgm:pt>
    <dgm:pt modelId="{C1D87805-12AE-4833-A2F1-C4152345D3FD}">
      <dgm:prSet/>
      <dgm:spPr/>
      <dgm:t>
        <a:bodyPr/>
        <a:lstStyle/>
        <a:p>
          <a:r>
            <a:rPr lang="en-GB" dirty="0"/>
            <a:t>It should then get the morning post to Stockton where the laboratory is situated.</a:t>
          </a:r>
          <a:endParaRPr lang="en-US" dirty="0"/>
        </a:p>
      </dgm:t>
    </dgm:pt>
    <dgm:pt modelId="{BEAAD65F-B2F6-4E17-A4BE-6B561A6A1A9C}" type="parTrans" cxnId="{949E89A6-0CC9-4618-A337-7D78250C1477}">
      <dgm:prSet/>
      <dgm:spPr/>
      <dgm:t>
        <a:bodyPr/>
        <a:lstStyle/>
        <a:p>
          <a:endParaRPr lang="en-US"/>
        </a:p>
      </dgm:t>
    </dgm:pt>
    <dgm:pt modelId="{4D876375-F62D-45F2-987F-33881454581F}" type="sibTrans" cxnId="{949E89A6-0CC9-4618-A337-7D78250C1477}">
      <dgm:prSet/>
      <dgm:spPr/>
      <dgm:t>
        <a:bodyPr/>
        <a:lstStyle/>
        <a:p>
          <a:endParaRPr lang="en-US"/>
        </a:p>
      </dgm:t>
    </dgm:pt>
    <dgm:pt modelId="{E63BA86D-475E-41CE-A327-BE9CAADDB9C6}">
      <dgm:prSet/>
      <dgm:spPr/>
      <dgm:t>
        <a:bodyPr/>
        <a:lstStyle/>
        <a:p>
          <a:r>
            <a:rPr lang="en-GB" dirty="0"/>
            <a:t>We will write to you, at the address you have given us, with the result.</a:t>
          </a:r>
          <a:endParaRPr lang="en-US" dirty="0"/>
        </a:p>
      </dgm:t>
    </dgm:pt>
    <dgm:pt modelId="{4D2B1EE5-1C5A-44F7-A408-3786A2893454}" type="parTrans" cxnId="{99E303EE-980B-41DF-99CE-D76EBC1850D1}">
      <dgm:prSet/>
      <dgm:spPr/>
      <dgm:t>
        <a:bodyPr/>
        <a:lstStyle/>
        <a:p>
          <a:endParaRPr lang="en-US"/>
        </a:p>
      </dgm:t>
    </dgm:pt>
    <dgm:pt modelId="{73DED148-E68E-45B3-991A-8E884BD7BCB3}" type="sibTrans" cxnId="{99E303EE-980B-41DF-99CE-D76EBC1850D1}">
      <dgm:prSet/>
      <dgm:spPr/>
      <dgm:t>
        <a:bodyPr/>
        <a:lstStyle/>
        <a:p>
          <a:endParaRPr lang="en-US"/>
        </a:p>
      </dgm:t>
    </dgm:pt>
    <dgm:pt modelId="{8E2D715C-0EEA-42EC-81C9-972B9E2ADFED}" type="pres">
      <dgm:prSet presAssocID="{F5725D28-AF8F-4FA5-AD99-4D6CDD46DECE}" presName="vert0" presStyleCnt="0">
        <dgm:presLayoutVars>
          <dgm:dir/>
          <dgm:animOne val="branch"/>
          <dgm:animLvl val="lvl"/>
        </dgm:presLayoutVars>
      </dgm:prSet>
      <dgm:spPr/>
    </dgm:pt>
    <dgm:pt modelId="{DE53E8D7-37C0-44D4-A49A-C30E7F2BCC11}" type="pres">
      <dgm:prSet presAssocID="{50AA26DA-C540-4C61-8806-DBBC2A97A5F9}" presName="thickLine" presStyleLbl="alignNode1" presStyleIdx="0" presStyleCnt="7"/>
      <dgm:spPr/>
    </dgm:pt>
    <dgm:pt modelId="{9562F8EC-5AF9-49DA-B3FA-FEA7DAEDE5D1}" type="pres">
      <dgm:prSet presAssocID="{50AA26DA-C540-4C61-8806-DBBC2A97A5F9}" presName="horz1" presStyleCnt="0"/>
      <dgm:spPr/>
    </dgm:pt>
    <dgm:pt modelId="{A1AFC83F-DF61-4BA7-9748-492301AFE876}" type="pres">
      <dgm:prSet presAssocID="{50AA26DA-C540-4C61-8806-DBBC2A97A5F9}" presName="tx1" presStyleLbl="revTx" presStyleIdx="0" presStyleCnt="7"/>
      <dgm:spPr/>
    </dgm:pt>
    <dgm:pt modelId="{04DB55A4-0769-4B94-A5DF-0C9C932F07DE}" type="pres">
      <dgm:prSet presAssocID="{50AA26DA-C540-4C61-8806-DBBC2A97A5F9}" presName="vert1" presStyleCnt="0"/>
      <dgm:spPr/>
    </dgm:pt>
    <dgm:pt modelId="{BD620AA4-6A68-413E-AAE6-F48B3C1B3538}" type="pres">
      <dgm:prSet presAssocID="{9A244F46-0A2F-49CA-AF4E-D520B0E6FD6D}" presName="thickLine" presStyleLbl="alignNode1" presStyleIdx="1" presStyleCnt="7"/>
      <dgm:spPr/>
    </dgm:pt>
    <dgm:pt modelId="{A2A2C1E7-C6B8-4D89-ADAF-B8B285DA456C}" type="pres">
      <dgm:prSet presAssocID="{9A244F46-0A2F-49CA-AF4E-D520B0E6FD6D}" presName="horz1" presStyleCnt="0"/>
      <dgm:spPr/>
    </dgm:pt>
    <dgm:pt modelId="{E60A1A1F-06AF-403D-A97A-2A414617DBDA}" type="pres">
      <dgm:prSet presAssocID="{9A244F46-0A2F-49CA-AF4E-D520B0E6FD6D}" presName="tx1" presStyleLbl="revTx" presStyleIdx="1" presStyleCnt="7"/>
      <dgm:spPr/>
    </dgm:pt>
    <dgm:pt modelId="{8346B24F-9333-42BD-A93A-CD0A3220E69A}" type="pres">
      <dgm:prSet presAssocID="{9A244F46-0A2F-49CA-AF4E-D520B0E6FD6D}" presName="vert1" presStyleCnt="0"/>
      <dgm:spPr/>
    </dgm:pt>
    <dgm:pt modelId="{FAAB165F-C79C-4EEA-B695-9F92D841FD73}" type="pres">
      <dgm:prSet presAssocID="{25F278F0-5EB4-4A72-A82E-FD55DB33A87D}" presName="thickLine" presStyleLbl="alignNode1" presStyleIdx="2" presStyleCnt="7"/>
      <dgm:spPr/>
    </dgm:pt>
    <dgm:pt modelId="{45AF8288-27E6-4916-8310-DA536EE01748}" type="pres">
      <dgm:prSet presAssocID="{25F278F0-5EB4-4A72-A82E-FD55DB33A87D}" presName="horz1" presStyleCnt="0"/>
      <dgm:spPr/>
    </dgm:pt>
    <dgm:pt modelId="{FFBE4639-8F17-43EE-9B19-046702F10960}" type="pres">
      <dgm:prSet presAssocID="{25F278F0-5EB4-4A72-A82E-FD55DB33A87D}" presName="tx1" presStyleLbl="revTx" presStyleIdx="2" presStyleCnt="7"/>
      <dgm:spPr/>
    </dgm:pt>
    <dgm:pt modelId="{B8B06995-DCBF-4F7C-8F1B-178BF97EBED9}" type="pres">
      <dgm:prSet presAssocID="{25F278F0-5EB4-4A72-A82E-FD55DB33A87D}" presName="vert1" presStyleCnt="0"/>
      <dgm:spPr/>
    </dgm:pt>
    <dgm:pt modelId="{E74FF4D6-F93B-4E2B-B988-7902C5014C8D}" type="pres">
      <dgm:prSet presAssocID="{17DF9ADB-A4A6-4C18-B0A6-F6DFAD13D917}" presName="thickLine" presStyleLbl="alignNode1" presStyleIdx="3" presStyleCnt="7"/>
      <dgm:spPr/>
    </dgm:pt>
    <dgm:pt modelId="{BBB11B41-1554-4CED-95D0-0CF150AF285B}" type="pres">
      <dgm:prSet presAssocID="{17DF9ADB-A4A6-4C18-B0A6-F6DFAD13D917}" presName="horz1" presStyleCnt="0"/>
      <dgm:spPr/>
    </dgm:pt>
    <dgm:pt modelId="{2C5510B1-C0E2-461E-A70E-3E7570B9E7D0}" type="pres">
      <dgm:prSet presAssocID="{17DF9ADB-A4A6-4C18-B0A6-F6DFAD13D917}" presName="tx1" presStyleLbl="revTx" presStyleIdx="3" presStyleCnt="7" custLinFactNeighborX="-144" custLinFactNeighborY="-3104"/>
      <dgm:spPr/>
    </dgm:pt>
    <dgm:pt modelId="{F6883AB4-0288-4BDB-9315-809C781AAE80}" type="pres">
      <dgm:prSet presAssocID="{17DF9ADB-A4A6-4C18-B0A6-F6DFAD13D917}" presName="vert1" presStyleCnt="0"/>
      <dgm:spPr/>
    </dgm:pt>
    <dgm:pt modelId="{B61E5ED9-AFBC-4F97-A396-49EF20677377}" type="pres">
      <dgm:prSet presAssocID="{CCC4EB9F-4B2D-4F1E-8340-5C7BE4B59659}" presName="thickLine" presStyleLbl="alignNode1" presStyleIdx="4" presStyleCnt="7"/>
      <dgm:spPr/>
    </dgm:pt>
    <dgm:pt modelId="{D4E6DDA5-1BA8-4EF1-8315-E24F628BE161}" type="pres">
      <dgm:prSet presAssocID="{CCC4EB9F-4B2D-4F1E-8340-5C7BE4B59659}" presName="horz1" presStyleCnt="0"/>
      <dgm:spPr/>
    </dgm:pt>
    <dgm:pt modelId="{C66F266E-249F-4BCC-AC6F-7BB9B0EEB938}" type="pres">
      <dgm:prSet presAssocID="{CCC4EB9F-4B2D-4F1E-8340-5C7BE4B59659}" presName="tx1" presStyleLbl="revTx" presStyleIdx="4" presStyleCnt="7"/>
      <dgm:spPr/>
    </dgm:pt>
    <dgm:pt modelId="{857EC828-3D2C-4D69-94DA-1BC1994C50F8}" type="pres">
      <dgm:prSet presAssocID="{CCC4EB9F-4B2D-4F1E-8340-5C7BE4B59659}" presName="vert1" presStyleCnt="0"/>
      <dgm:spPr/>
    </dgm:pt>
    <dgm:pt modelId="{A88E4FF6-9F7B-439A-B658-1DB2F24570C5}" type="pres">
      <dgm:prSet presAssocID="{C1D87805-12AE-4833-A2F1-C4152345D3FD}" presName="thickLine" presStyleLbl="alignNode1" presStyleIdx="5" presStyleCnt="7"/>
      <dgm:spPr/>
    </dgm:pt>
    <dgm:pt modelId="{E1791AA1-0616-40F8-86CC-8CAA91B9452B}" type="pres">
      <dgm:prSet presAssocID="{C1D87805-12AE-4833-A2F1-C4152345D3FD}" presName="horz1" presStyleCnt="0"/>
      <dgm:spPr/>
    </dgm:pt>
    <dgm:pt modelId="{771E48BF-2D28-4BEA-859C-058F30C78829}" type="pres">
      <dgm:prSet presAssocID="{C1D87805-12AE-4833-A2F1-C4152345D3FD}" presName="tx1" presStyleLbl="revTx" presStyleIdx="5" presStyleCnt="7"/>
      <dgm:spPr/>
    </dgm:pt>
    <dgm:pt modelId="{4A8499B1-7BEC-4457-9E5B-34F2046EE466}" type="pres">
      <dgm:prSet presAssocID="{C1D87805-12AE-4833-A2F1-C4152345D3FD}" presName="vert1" presStyleCnt="0"/>
      <dgm:spPr/>
    </dgm:pt>
    <dgm:pt modelId="{CA1163F8-8312-4153-AC57-6EC3D5167937}" type="pres">
      <dgm:prSet presAssocID="{E63BA86D-475E-41CE-A327-BE9CAADDB9C6}" presName="thickLine" presStyleLbl="alignNode1" presStyleIdx="6" presStyleCnt="7"/>
      <dgm:spPr/>
    </dgm:pt>
    <dgm:pt modelId="{2EF306CC-08FE-454F-83CF-0BD7A4CAB55B}" type="pres">
      <dgm:prSet presAssocID="{E63BA86D-475E-41CE-A327-BE9CAADDB9C6}" presName="horz1" presStyleCnt="0"/>
      <dgm:spPr/>
    </dgm:pt>
    <dgm:pt modelId="{5B598CDD-D726-4CC1-9ADF-3EDDDD5AD36B}" type="pres">
      <dgm:prSet presAssocID="{E63BA86D-475E-41CE-A327-BE9CAADDB9C6}" presName="tx1" presStyleLbl="revTx" presStyleIdx="6" presStyleCnt="7"/>
      <dgm:spPr/>
    </dgm:pt>
    <dgm:pt modelId="{174CC970-AF4B-435A-A803-6D8C0DEB8BB8}" type="pres">
      <dgm:prSet presAssocID="{E63BA86D-475E-41CE-A327-BE9CAADDB9C6}" presName="vert1" presStyleCnt="0"/>
      <dgm:spPr/>
    </dgm:pt>
  </dgm:ptLst>
  <dgm:cxnLst>
    <dgm:cxn modelId="{19249402-CF22-4D44-B50D-2A6097C79189}" srcId="{F5725D28-AF8F-4FA5-AD99-4D6CDD46DECE}" destId="{9A244F46-0A2F-49CA-AF4E-D520B0E6FD6D}" srcOrd="1" destOrd="0" parTransId="{8DA53E91-819D-47AF-96BE-45B95D0E9218}" sibTransId="{726C1DCA-FE6E-4EA1-BB90-76C827379874}"/>
    <dgm:cxn modelId="{F932FE1D-783C-4E12-AD73-FDC4798884E0}" type="presOf" srcId="{F5725D28-AF8F-4FA5-AD99-4D6CDD46DECE}" destId="{8E2D715C-0EEA-42EC-81C9-972B9E2ADFED}" srcOrd="0" destOrd="0" presId="urn:microsoft.com/office/officeart/2008/layout/LinedList"/>
    <dgm:cxn modelId="{3871CD2C-BEF9-4C2B-8BFB-EED81F54AA77}" type="presOf" srcId="{50AA26DA-C540-4C61-8806-DBBC2A97A5F9}" destId="{A1AFC83F-DF61-4BA7-9748-492301AFE876}" srcOrd="0" destOrd="0" presId="urn:microsoft.com/office/officeart/2008/layout/LinedList"/>
    <dgm:cxn modelId="{09C6CE2E-EC34-4972-8030-E25A67E1D749}" srcId="{F5725D28-AF8F-4FA5-AD99-4D6CDD46DECE}" destId="{25F278F0-5EB4-4A72-A82E-FD55DB33A87D}" srcOrd="2" destOrd="0" parTransId="{5153BA90-FEFD-4A2D-9CBD-1FAA6531D110}" sibTransId="{4CA115EB-A570-4C4F-8003-1EAFAED4D9C7}"/>
    <dgm:cxn modelId="{4AD09C32-C2D3-4E54-90A2-D04C190F0CA5}" type="presOf" srcId="{E63BA86D-475E-41CE-A327-BE9CAADDB9C6}" destId="{5B598CDD-D726-4CC1-9ADF-3EDDDD5AD36B}" srcOrd="0" destOrd="0" presId="urn:microsoft.com/office/officeart/2008/layout/LinedList"/>
    <dgm:cxn modelId="{3727BF38-88CA-48D1-A5F8-FF91AC0693F0}" srcId="{F5725D28-AF8F-4FA5-AD99-4D6CDD46DECE}" destId="{17DF9ADB-A4A6-4C18-B0A6-F6DFAD13D917}" srcOrd="3" destOrd="0" parTransId="{039EEF17-79E8-4B5F-BED7-E4E49AE8F392}" sibTransId="{82351940-D673-4009-993D-A10970919938}"/>
    <dgm:cxn modelId="{381C9B6E-6CC5-4DD3-9292-BD1A94398AC1}" type="presOf" srcId="{C1D87805-12AE-4833-A2F1-C4152345D3FD}" destId="{771E48BF-2D28-4BEA-859C-058F30C78829}" srcOrd="0" destOrd="0" presId="urn:microsoft.com/office/officeart/2008/layout/LinedList"/>
    <dgm:cxn modelId="{4157CE85-B89F-40A3-8EFD-4C9B39740135}" type="presOf" srcId="{25F278F0-5EB4-4A72-A82E-FD55DB33A87D}" destId="{FFBE4639-8F17-43EE-9B19-046702F10960}" srcOrd="0" destOrd="0" presId="urn:microsoft.com/office/officeart/2008/layout/LinedList"/>
    <dgm:cxn modelId="{49D7F891-783A-4673-8A1B-38ED73FF1961}" type="presOf" srcId="{17DF9ADB-A4A6-4C18-B0A6-F6DFAD13D917}" destId="{2C5510B1-C0E2-461E-A70E-3E7570B9E7D0}" srcOrd="0" destOrd="0" presId="urn:microsoft.com/office/officeart/2008/layout/LinedList"/>
    <dgm:cxn modelId="{16792095-9127-4F21-83EC-97302A15D1E8}" srcId="{F5725D28-AF8F-4FA5-AD99-4D6CDD46DECE}" destId="{50AA26DA-C540-4C61-8806-DBBC2A97A5F9}" srcOrd="0" destOrd="0" parTransId="{67B3AC25-D555-4A8A-AF80-667E79A24111}" sibTransId="{913D8CBE-1C43-4F9D-8E77-92586D63A50A}"/>
    <dgm:cxn modelId="{A585F495-91C3-41AE-88AE-F0084F1AE085}" srcId="{F5725D28-AF8F-4FA5-AD99-4D6CDD46DECE}" destId="{CCC4EB9F-4B2D-4F1E-8340-5C7BE4B59659}" srcOrd="4" destOrd="0" parTransId="{60B59AAA-99D7-4701-88FE-77C671F8F0B5}" sibTransId="{A4636DB9-7288-4977-B907-C57289888149}"/>
    <dgm:cxn modelId="{07D7819F-62B9-4C80-9BAF-7A815BCC43D1}" type="presOf" srcId="{9A244F46-0A2F-49CA-AF4E-D520B0E6FD6D}" destId="{E60A1A1F-06AF-403D-A97A-2A414617DBDA}" srcOrd="0" destOrd="0" presId="urn:microsoft.com/office/officeart/2008/layout/LinedList"/>
    <dgm:cxn modelId="{949E89A6-0CC9-4618-A337-7D78250C1477}" srcId="{F5725D28-AF8F-4FA5-AD99-4D6CDD46DECE}" destId="{C1D87805-12AE-4833-A2F1-C4152345D3FD}" srcOrd="5" destOrd="0" parTransId="{BEAAD65F-B2F6-4E17-A4BE-6B561A6A1A9C}" sibTransId="{4D876375-F62D-45F2-987F-33881454581F}"/>
    <dgm:cxn modelId="{4542E8B0-1095-4AD7-8270-B0D9B51E085C}" type="presOf" srcId="{CCC4EB9F-4B2D-4F1E-8340-5C7BE4B59659}" destId="{C66F266E-249F-4BCC-AC6F-7BB9B0EEB938}" srcOrd="0" destOrd="0" presId="urn:microsoft.com/office/officeart/2008/layout/LinedList"/>
    <dgm:cxn modelId="{99E303EE-980B-41DF-99CE-D76EBC1850D1}" srcId="{F5725D28-AF8F-4FA5-AD99-4D6CDD46DECE}" destId="{E63BA86D-475E-41CE-A327-BE9CAADDB9C6}" srcOrd="6" destOrd="0" parTransId="{4D2B1EE5-1C5A-44F7-A408-3786A2893454}" sibTransId="{73DED148-E68E-45B3-991A-8E884BD7BCB3}"/>
    <dgm:cxn modelId="{B4F912A8-7344-4EBC-8F12-2DADBF5BAB81}" type="presParOf" srcId="{8E2D715C-0EEA-42EC-81C9-972B9E2ADFED}" destId="{DE53E8D7-37C0-44D4-A49A-C30E7F2BCC11}" srcOrd="0" destOrd="0" presId="urn:microsoft.com/office/officeart/2008/layout/LinedList"/>
    <dgm:cxn modelId="{5A8F3A58-EF0E-4622-A875-AB6F1D78C3F2}" type="presParOf" srcId="{8E2D715C-0EEA-42EC-81C9-972B9E2ADFED}" destId="{9562F8EC-5AF9-49DA-B3FA-FEA7DAEDE5D1}" srcOrd="1" destOrd="0" presId="urn:microsoft.com/office/officeart/2008/layout/LinedList"/>
    <dgm:cxn modelId="{7DDA9A5D-6397-485D-AF9C-D901186A26C9}" type="presParOf" srcId="{9562F8EC-5AF9-49DA-B3FA-FEA7DAEDE5D1}" destId="{A1AFC83F-DF61-4BA7-9748-492301AFE876}" srcOrd="0" destOrd="0" presId="urn:microsoft.com/office/officeart/2008/layout/LinedList"/>
    <dgm:cxn modelId="{ED38A632-6261-4B1D-958C-F2BF8358CE7A}" type="presParOf" srcId="{9562F8EC-5AF9-49DA-B3FA-FEA7DAEDE5D1}" destId="{04DB55A4-0769-4B94-A5DF-0C9C932F07DE}" srcOrd="1" destOrd="0" presId="urn:microsoft.com/office/officeart/2008/layout/LinedList"/>
    <dgm:cxn modelId="{6675A772-8F14-4243-A17C-8EEAE3F08FF5}" type="presParOf" srcId="{8E2D715C-0EEA-42EC-81C9-972B9E2ADFED}" destId="{BD620AA4-6A68-413E-AAE6-F48B3C1B3538}" srcOrd="2" destOrd="0" presId="urn:microsoft.com/office/officeart/2008/layout/LinedList"/>
    <dgm:cxn modelId="{9D023291-E435-46A8-9F54-6F6F3D8DE7E5}" type="presParOf" srcId="{8E2D715C-0EEA-42EC-81C9-972B9E2ADFED}" destId="{A2A2C1E7-C6B8-4D89-ADAF-B8B285DA456C}" srcOrd="3" destOrd="0" presId="urn:microsoft.com/office/officeart/2008/layout/LinedList"/>
    <dgm:cxn modelId="{CA64CD63-1E76-42CA-B10D-5C564C030403}" type="presParOf" srcId="{A2A2C1E7-C6B8-4D89-ADAF-B8B285DA456C}" destId="{E60A1A1F-06AF-403D-A97A-2A414617DBDA}" srcOrd="0" destOrd="0" presId="urn:microsoft.com/office/officeart/2008/layout/LinedList"/>
    <dgm:cxn modelId="{0759A296-9541-4098-888F-D3151FA8FCAF}" type="presParOf" srcId="{A2A2C1E7-C6B8-4D89-ADAF-B8B285DA456C}" destId="{8346B24F-9333-42BD-A93A-CD0A3220E69A}" srcOrd="1" destOrd="0" presId="urn:microsoft.com/office/officeart/2008/layout/LinedList"/>
    <dgm:cxn modelId="{7F305636-464A-48D3-8DFC-4A952825A5AE}" type="presParOf" srcId="{8E2D715C-0EEA-42EC-81C9-972B9E2ADFED}" destId="{FAAB165F-C79C-4EEA-B695-9F92D841FD73}" srcOrd="4" destOrd="0" presId="urn:microsoft.com/office/officeart/2008/layout/LinedList"/>
    <dgm:cxn modelId="{7747E8B9-55C2-449A-9BCB-362B7BA2F868}" type="presParOf" srcId="{8E2D715C-0EEA-42EC-81C9-972B9E2ADFED}" destId="{45AF8288-27E6-4916-8310-DA536EE01748}" srcOrd="5" destOrd="0" presId="urn:microsoft.com/office/officeart/2008/layout/LinedList"/>
    <dgm:cxn modelId="{555E320F-D894-4785-87A4-3564E07657B8}" type="presParOf" srcId="{45AF8288-27E6-4916-8310-DA536EE01748}" destId="{FFBE4639-8F17-43EE-9B19-046702F10960}" srcOrd="0" destOrd="0" presId="urn:microsoft.com/office/officeart/2008/layout/LinedList"/>
    <dgm:cxn modelId="{E6AEE27E-87A6-49C4-8E91-A4F38D5D7CC6}" type="presParOf" srcId="{45AF8288-27E6-4916-8310-DA536EE01748}" destId="{B8B06995-DCBF-4F7C-8F1B-178BF97EBED9}" srcOrd="1" destOrd="0" presId="urn:microsoft.com/office/officeart/2008/layout/LinedList"/>
    <dgm:cxn modelId="{6C28CDBB-8A2D-4142-826B-968054C81409}" type="presParOf" srcId="{8E2D715C-0EEA-42EC-81C9-972B9E2ADFED}" destId="{E74FF4D6-F93B-4E2B-B988-7902C5014C8D}" srcOrd="6" destOrd="0" presId="urn:microsoft.com/office/officeart/2008/layout/LinedList"/>
    <dgm:cxn modelId="{F3D190E7-2A4F-4B2A-8C15-93869F929FF5}" type="presParOf" srcId="{8E2D715C-0EEA-42EC-81C9-972B9E2ADFED}" destId="{BBB11B41-1554-4CED-95D0-0CF150AF285B}" srcOrd="7" destOrd="0" presId="urn:microsoft.com/office/officeart/2008/layout/LinedList"/>
    <dgm:cxn modelId="{76695A1C-35FB-409C-8671-D67FEAABE0FF}" type="presParOf" srcId="{BBB11B41-1554-4CED-95D0-0CF150AF285B}" destId="{2C5510B1-C0E2-461E-A70E-3E7570B9E7D0}" srcOrd="0" destOrd="0" presId="urn:microsoft.com/office/officeart/2008/layout/LinedList"/>
    <dgm:cxn modelId="{8F05FF3D-3C34-43F2-A61C-B052C753F531}" type="presParOf" srcId="{BBB11B41-1554-4CED-95D0-0CF150AF285B}" destId="{F6883AB4-0288-4BDB-9315-809C781AAE80}" srcOrd="1" destOrd="0" presId="urn:microsoft.com/office/officeart/2008/layout/LinedList"/>
    <dgm:cxn modelId="{A918C450-C538-42F7-B5B3-8EBA605A61B1}" type="presParOf" srcId="{8E2D715C-0EEA-42EC-81C9-972B9E2ADFED}" destId="{B61E5ED9-AFBC-4F97-A396-49EF20677377}" srcOrd="8" destOrd="0" presId="urn:microsoft.com/office/officeart/2008/layout/LinedList"/>
    <dgm:cxn modelId="{1E2E2941-91A2-4904-9ABD-53B6C79E6C4C}" type="presParOf" srcId="{8E2D715C-0EEA-42EC-81C9-972B9E2ADFED}" destId="{D4E6DDA5-1BA8-4EF1-8315-E24F628BE161}" srcOrd="9" destOrd="0" presId="urn:microsoft.com/office/officeart/2008/layout/LinedList"/>
    <dgm:cxn modelId="{5E7FD0A7-D830-4B10-8B44-DB12EE1D434F}" type="presParOf" srcId="{D4E6DDA5-1BA8-4EF1-8315-E24F628BE161}" destId="{C66F266E-249F-4BCC-AC6F-7BB9B0EEB938}" srcOrd="0" destOrd="0" presId="urn:microsoft.com/office/officeart/2008/layout/LinedList"/>
    <dgm:cxn modelId="{43F55221-86AA-46A1-8EC2-30D0C2CC1944}" type="presParOf" srcId="{D4E6DDA5-1BA8-4EF1-8315-E24F628BE161}" destId="{857EC828-3D2C-4D69-94DA-1BC1994C50F8}" srcOrd="1" destOrd="0" presId="urn:microsoft.com/office/officeart/2008/layout/LinedList"/>
    <dgm:cxn modelId="{2FE62C2D-A188-4DE3-B6FE-B2E550B64D22}" type="presParOf" srcId="{8E2D715C-0EEA-42EC-81C9-972B9E2ADFED}" destId="{A88E4FF6-9F7B-439A-B658-1DB2F24570C5}" srcOrd="10" destOrd="0" presId="urn:microsoft.com/office/officeart/2008/layout/LinedList"/>
    <dgm:cxn modelId="{8E854277-04F7-4995-8B9A-48C75F68F90D}" type="presParOf" srcId="{8E2D715C-0EEA-42EC-81C9-972B9E2ADFED}" destId="{E1791AA1-0616-40F8-86CC-8CAA91B9452B}" srcOrd="11" destOrd="0" presId="urn:microsoft.com/office/officeart/2008/layout/LinedList"/>
    <dgm:cxn modelId="{F8D1E8EE-80D4-46BC-B5A3-98B734236260}" type="presParOf" srcId="{E1791AA1-0616-40F8-86CC-8CAA91B9452B}" destId="{771E48BF-2D28-4BEA-859C-058F30C78829}" srcOrd="0" destOrd="0" presId="urn:microsoft.com/office/officeart/2008/layout/LinedList"/>
    <dgm:cxn modelId="{9CC48042-36D3-49F0-8228-713C718C3E9C}" type="presParOf" srcId="{E1791AA1-0616-40F8-86CC-8CAA91B9452B}" destId="{4A8499B1-7BEC-4457-9E5B-34F2046EE466}" srcOrd="1" destOrd="0" presId="urn:microsoft.com/office/officeart/2008/layout/LinedList"/>
    <dgm:cxn modelId="{8E3FF370-CCD8-4287-AC5A-0EFCAA1E6C71}" type="presParOf" srcId="{8E2D715C-0EEA-42EC-81C9-972B9E2ADFED}" destId="{CA1163F8-8312-4153-AC57-6EC3D5167937}" srcOrd="12" destOrd="0" presId="urn:microsoft.com/office/officeart/2008/layout/LinedList"/>
    <dgm:cxn modelId="{DF53D1A4-90D8-4AAF-8196-DCFEE3EFA8D4}" type="presParOf" srcId="{8E2D715C-0EEA-42EC-81C9-972B9E2ADFED}" destId="{2EF306CC-08FE-454F-83CF-0BD7A4CAB55B}" srcOrd="13" destOrd="0" presId="urn:microsoft.com/office/officeart/2008/layout/LinedList"/>
    <dgm:cxn modelId="{7A7ED27D-6083-4383-9E0B-94413C59777B}" type="presParOf" srcId="{2EF306CC-08FE-454F-83CF-0BD7A4CAB55B}" destId="{5B598CDD-D726-4CC1-9ADF-3EDDDD5AD36B}" srcOrd="0" destOrd="0" presId="urn:microsoft.com/office/officeart/2008/layout/LinedList"/>
    <dgm:cxn modelId="{1CF89347-5960-4FD9-9393-E5D57D693CED}" type="presParOf" srcId="{2EF306CC-08FE-454F-83CF-0BD7A4CAB55B}" destId="{174CC970-AF4B-435A-A803-6D8C0DEB8BB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725D28-AF8F-4FA5-AD99-4D6CDD46DECE}"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50AA26DA-C540-4C61-8806-DBBC2A97A5F9}">
      <dgm:prSet custT="1"/>
      <dgm:spPr/>
      <dgm:t>
        <a:bodyPr/>
        <a:lstStyle/>
        <a:p>
          <a:r>
            <a:rPr lang="en-US" sz="1800" b="1" dirty="0"/>
            <a:t>Where is the surgery? </a:t>
          </a:r>
          <a:r>
            <a:rPr lang="en-US" sz="1800" b="0" dirty="0"/>
            <a:t>The surgery address is </a:t>
          </a:r>
          <a:r>
            <a:rPr lang="en-US" sz="1800" b="1" dirty="0"/>
            <a:t>Long Lane Surgery, Long Lane, Beacon House, </a:t>
          </a:r>
          <a:r>
            <a:rPr lang="en-US" sz="1800" b="1" dirty="0" err="1"/>
            <a:t>Coalville</a:t>
          </a:r>
          <a:r>
            <a:rPr lang="en-US" sz="1800" b="1" dirty="0"/>
            <a:t>, Leicestershire, LE67 4DR </a:t>
          </a:r>
          <a:r>
            <a:rPr lang="en-US" sz="1800" b="0" dirty="0"/>
            <a:t>– Please see the map on the following page.</a:t>
          </a:r>
          <a:endParaRPr lang="en-US" sz="1800" b="1" dirty="0"/>
        </a:p>
      </dgm:t>
    </dgm:pt>
    <dgm:pt modelId="{67B3AC25-D555-4A8A-AF80-667E79A24111}" type="parTrans" cxnId="{16792095-9127-4F21-83EC-97302A15D1E8}">
      <dgm:prSet/>
      <dgm:spPr/>
      <dgm:t>
        <a:bodyPr/>
        <a:lstStyle/>
        <a:p>
          <a:endParaRPr lang="en-US"/>
        </a:p>
      </dgm:t>
    </dgm:pt>
    <dgm:pt modelId="{913D8CBE-1C43-4F9D-8E77-92586D63A50A}" type="sibTrans" cxnId="{16792095-9127-4F21-83EC-97302A15D1E8}">
      <dgm:prSet/>
      <dgm:spPr/>
      <dgm:t>
        <a:bodyPr/>
        <a:lstStyle/>
        <a:p>
          <a:endParaRPr lang="en-US"/>
        </a:p>
      </dgm:t>
    </dgm:pt>
    <dgm:pt modelId="{25F278F0-5EB4-4A72-A82E-FD55DB33A87D}">
      <dgm:prSet custT="1"/>
      <dgm:spPr/>
      <dgm:t>
        <a:bodyPr/>
        <a:lstStyle/>
        <a:p>
          <a:r>
            <a:rPr lang="en-US" sz="1800" b="1" dirty="0"/>
            <a:t>Is there parking on site? </a:t>
          </a:r>
          <a:r>
            <a:rPr lang="en-US" sz="1800" b="0" dirty="0"/>
            <a:t>Yes. The surgery has parking on site, free of charge. </a:t>
          </a:r>
          <a:endParaRPr lang="en-US" sz="1800" b="1" dirty="0"/>
        </a:p>
      </dgm:t>
    </dgm:pt>
    <dgm:pt modelId="{5153BA90-FEFD-4A2D-9CBD-1FAA6531D110}" type="parTrans" cxnId="{09C6CE2E-EC34-4972-8030-E25A67E1D749}">
      <dgm:prSet/>
      <dgm:spPr/>
      <dgm:t>
        <a:bodyPr/>
        <a:lstStyle/>
        <a:p>
          <a:endParaRPr lang="en-US"/>
        </a:p>
      </dgm:t>
    </dgm:pt>
    <dgm:pt modelId="{4CA115EB-A570-4C4F-8003-1EAFAED4D9C7}" type="sibTrans" cxnId="{09C6CE2E-EC34-4972-8030-E25A67E1D749}">
      <dgm:prSet/>
      <dgm:spPr/>
      <dgm:t>
        <a:bodyPr/>
        <a:lstStyle/>
        <a:p>
          <a:endParaRPr lang="en-US"/>
        </a:p>
      </dgm:t>
    </dgm:pt>
    <dgm:pt modelId="{CCC4EB9F-4B2D-4F1E-8340-5C7BE4B59659}">
      <dgm:prSet custT="1"/>
      <dgm:spPr/>
      <dgm:t>
        <a:bodyPr/>
        <a:lstStyle/>
        <a:p>
          <a:r>
            <a:rPr lang="en-US" sz="1800" b="1" dirty="0"/>
            <a:t>How long is the appointment overall? </a:t>
          </a:r>
          <a:r>
            <a:rPr lang="en-US" sz="1800" b="0" dirty="0"/>
            <a:t>The appointment is booked out for 20 minutes. Though the procedure itself takes roughly around 10 minutes. </a:t>
          </a:r>
          <a:endParaRPr lang="en-US" sz="1800" b="1" dirty="0"/>
        </a:p>
      </dgm:t>
    </dgm:pt>
    <dgm:pt modelId="{60B59AAA-99D7-4701-88FE-77C671F8F0B5}" type="parTrans" cxnId="{A585F495-91C3-41AE-88AE-F0084F1AE085}">
      <dgm:prSet/>
      <dgm:spPr/>
      <dgm:t>
        <a:bodyPr/>
        <a:lstStyle/>
        <a:p>
          <a:endParaRPr lang="en-US"/>
        </a:p>
      </dgm:t>
    </dgm:pt>
    <dgm:pt modelId="{A4636DB9-7288-4977-B907-C57289888149}" type="sibTrans" cxnId="{A585F495-91C3-41AE-88AE-F0084F1AE085}">
      <dgm:prSet/>
      <dgm:spPr/>
      <dgm:t>
        <a:bodyPr/>
        <a:lstStyle/>
        <a:p>
          <a:endParaRPr lang="en-US"/>
        </a:p>
      </dgm:t>
    </dgm:pt>
    <dgm:pt modelId="{C1D87805-12AE-4833-A2F1-C4152345D3FD}">
      <dgm:prSet custT="1"/>
      <dgm:spPr/>
      <dgm:t>
        <a:bodyPr/>
        <a:lstStyle/>
        <a:p>
          <a:r>
            <a:rPr lang="en-US" sz="1800" b="1" dirty="0"/>
            <a:t>Do I need to arrive any earlier? </a:t>
          </a:r>
          <a:r>
            <a:rPr lang="en-US" sz="1800" dirty="0"/>
            <a:t>You do not need to arrive any earlier. Providing you are on time for your appointment this will be fine. </a:t>
          </a:r>
        </a:p>
      </dgm:t>
    </dgm:pt>
    <dgm:pt modelId="{BEAAD65F-B2F6-4E17-A4BE-6B561A6A1A9C}" type="parTrans" cxnId="{949E89A6-0CC9-4618-A337-7D78250C1477}">
      <dgm:prSet/>
      <dgm:spPr/>
      <dgm:t>
        <a:bodyPr/>
        <a:lstStyle/>
        <a:p>
          <a:endParaRPr lang="en-US"/>
        </a:p>
      </dgm:t>
    </dgm:pt>
    <dgm:pt modelId="{4D876375-F62D-45F2-987F-33881454581F}" type="sibTrans" cxnId="{949E89A6-0CC9-4618-A337-7D78250C1477}">
      <dgm:prSet/>
      <dgm:spPr/>
      <dgm:t>
        <a:bodyPr/>
        <a:lstStyle/>
        <a:p>
          <a:endParaRPr lang="en-US"/>
        </a:p>
      </dgm:t>
    </dgm:pt>
    <dgm:pt modelId="{8E2D715C-0EEA-42EC-81C9-972B9E2ADFED}" type="pres">
      <dgm:prSet presAssocID="{F5725D28-AF8F-4FA5-AD99-4D6CDD46DECE}" presName="vert0" presStyleCnt="0">
        <dgm:presLayoutVars>
          <dgm:dir/>
          <dgm:animOne val="branch"/>
          <dgm:animLvl val="lvl"/>
        </dgm:presLayoutVars>
      </dgm:prSet>
      <dgm:spPr/>
    </dgm:pt>
    <dgm:pt modelId="{DE53E8D7-37C0-44D4-A49A-C30E7F2BCC11}" type="pres">
      <dgm:prSet presAssocID="{50AA26DA-C540-4C61-8806-DBBC2A97A5F9}" presName="thickLine" presStyleLbl="alignNode1" presStyleIdx="0" presStyleCnt="4"/>
      <dgm:spPr/>
    </dgm:pt>
    <dgm:pt modelId="{9562F8EC-5AF9-49DA-B3FA-FEA7DAEDE5D1}" type="pres">
      <dgm:prSet presAssocID="{50AA26DA-C540-4C61-8806-DBBC2A97A5F9}" presName="horz1" presStyleCnt="0"/>
      <dgm:spPr/>
    </dgm:pt>
    <dgm:pt modelId="{A1AFC83F-DF61-4BA7-9748-492301AFE876}" type="pres">
      <dgm:prSet presAssocID="{50AA26DA-C540-4C61-8806-DBBC2A97A5F9}" presName="tx1" presStyleLbl="revTx" presStyleIdx="0" presStyleCnt="4"/>
      <dgm:spPr/>
    </dgm:pt>
    <dgm:pt modelId="{04DB55A4-0769-4B94-A5DF-0C9C932F07DE}" type="pres">
      <dgm:prSet presAssocID="{50AA26DA-C540-4C61-8806-DBBC2A97A5F9}" presName="vert1" presStyleCnt="0"/>
      <dgm:spPr/>
    </dgm:pt>
    <dgm:pt modelId="{FAAB165F-C79C-4EEA-B695-9F92D841FD73}" type="pres">
      <dgm:prSet presAssocID="{25F278F0-5EB4-4A72-A82E-FD55DB33A87D}" presName="thickLine" presStyleLbl="alignNode1" presStyleIdx="1" presStyleCnt="4" custLinFactNeighborY="-33094"/>
      <dgm:spPr/>
    </dgm:pt>
    <dgm:pt modelId="{45AF8288-27E6-4916-8310-DA536EE01748}" type="pres">
      <dgm:prSet presAssocID="{25F278F0-5EB4-4A72-A82E-FD55DB33A87D}" presName="horz1" presStyleCnt="0"/>
      <dgm:spPr/>
    </dgm:pt>
    <dgm:pt modelId="{FFBE4639-8F17-43EE-9B19-046702F10960}" type="pres">
      <dgm:prSet presAssocID="{25F278F0-5EB4-4A72-A82E-FD55DB33A87D}" presName="tx1" presStyleLbl="revTx" presStyleIdx="1" presStyleCnt="4" custLinFactNeighborY="-32771"/>
      <dgm:spPr/>
    </dgm:pt>
    <dgm:pt modelId="{B8B06995-DCBF-4F7C-8F1B-178BF97EBED9}" type="pres">
      <dgm:prSet presAssocID="{25F278F0-5EB4-4A72-A82E-FD55DB33A87D}" presName="vert1" presStyleCnt="0"/>
      <dgm:spPr/>
    </dgm:pt>
    <dgm:pt modelId="{B61E5ED9-AFBC-4F97-A396-49EF20677377}" type="pres">
      <dgm:prSet presAssocID="{CCC4EB9F-4B2D-4F1E-8340-5C7BE4B59659}" presName="thickLine" presStyleLbl="alignNode1" presStyleIdx="2" presStyleCnt="4" custLinFactNeighborY="-75051"/>
      <dgm:spPr/>
    </dgm:pt>
    <dgm:pt modelId="{D4E6DDA5-1BA8-4EF1-8315-E24F628BE161}" type="pres">
      <dgm:prSet presAssocID="{CCC4EB9F-4B2D-4F1E-8340-5C7BE4B59659}" presName="horz1" presStyleCnt="0"/>
      <dgm:spPr/>
    </dgm:pt>
    <dgm:pt modelId="{C66F266E-249F-4BCC-AC6F-7BB9B0EEB938}" type="pres">
      <dgm:prSet presAssocID="{CCC4EB9F-4B2D-4F1E-8340-5C7BE4B59659}" presName="tx1" presStyleLbl="revTx" presStyleIdx="2" presStyleCnt="4" custLinFactNeighborY="-73168"/>
      <dgm:spPr/>
    </dgm:pt>
    <dgm:pt modelId="{857EC828-3D2C-4D69-94DA-1BC1994C50F8}" type="pres">
      <dgm:prSet presAssocID="{CCC4EB9F-4B2D-4F1E-8340-5C7BE4B59659}" presName="vert1" presStyleCnt="0"/>
      <dgm:spPr/>
    </dgm:pt>
    <dgm:pt modelId="{A88E4FF6-9F7B-439A-B658-1DB2F24570C5}" type="pres">
      <dgm:prSet presAssocID="{C1D87805-12AE-4833-A2F1-C4152345D3FD}" presName="thickLine" presStyleLbl="alignNode1" presStyleIdx="3" presStyleCnt="4" custLinFactY="-100000" custLinFactNeighborY="-102314"/>
      <dgm:spPr/>
    </dgm:pt>
    <dgm:pt modelId="{E1791AA1-0616-40F8-86CC-8CAA91B9452B}" type="pres">
      <dgm:prSet presAssocID="{C1D87805-12AE-4833-A2F1-C4152345D3FD}" presName="horz1" presStyleCnt="0"/>
      <dgm:spPr/>
    </dgm:pt>
    <dgm:pt modelId="{771E48BF-2D28-4BEA-859C-058F30C78829}" type="pres">
      <dgm:prSet presAssocID="{C1D87805-12AE-4833-A2F1-C4152345D3FD}" presName="tx1" presStyleLbl="revTx" presStyleIdx="3" presStyleCnt="4" custAng="0" custScaleY="101659" custLinFactY="-4600" custLinFactNeighborY="-100000"/>
      <dgm:spPr/>
    </dgm:pt>
    <dgm:pt modelId="{4A8499B1-7BEC-4457-9E5B-34F2046EE466}" type="pres">
      <dgm:prSet presAssocID="{C1D87805-12AE-4833-A2F1-C4152345D3FD}" presName="vert1" presStyleCnt="0"/>
      <dgm:spPr/>
    </dgm:pt>
  </dgm:ptLst>
  <dgm:cxnLst>
    <dgm:cxn modelId="{F932FE1D-783C-4E12-AD73-FDC4798884E0}" type="presOf" srcId="{F5725D28-AF8F-4FA5-AD99-4D6CDD46DECE}" destId="{8E2D715C-0EEA-42EC-81C9-972B9E2ADFED}" srcOrd="0" destOrd="0" presId="urn:microsoft.com/office/officeart/2008/layout/LinedList"/>
    <dgm:cxn modelId="{3871CD2C-BEF9-4C2B-8BFB-EED81F54AA77}" type="presOf" srcId="{50AA26DA-C540-4C61-8806-DBBC2A97A5F9}" destId="{A1AFC83F-DF61-4BA7-9748-492301AFE876}" srcOrd="0" destOrd="0" presId="urn:microsoft.com/office/officeart/2008/layout/LinedList"/>
    <dgm:cxn modelId="{09C6CE2E-EC34-4972-8030-E25A67E1D749}" srcId="{F5725D28-AF8F-4FA5-AD99-4D6CDD46DECE}" destId="{25F278F0-5EB4-4A72-A82E-FD55DB33A87D}" srcOrd="1" destOrd="0" parTransId="{5153BA90-FEFD-4A2D-9CBD-1FAA6531D110}" sibTransId="{4CA115EB-A570-4C4F-8003-1EAFAED4D9C7}"/>
    <dgm:cxn modelId="{381C9B6E-6CC5-4DD3-9292-BD1A94398AC1}" type="presOf" srcId="{C1D87805-12AE-4833-A2F1-C4152345D3FD}" destId="{771E48BF-2D28-4BEA-859C-058F30C78829}" srcOrd="0" destOrd="0" presId="urn:microsoft.com/office/officeart/2008/layout/LinedList"/>
    <dgm:cxn modelId="{4157CE85-B89F-40A3-8EFD-4C9B39740135}" type="presOf" srcId="{25F278F0-5EB4-4A72-A82E-FD55DB33A87D}" destId="{FFBE4639-8F17-43EE-9B19-046702F10960}" srcOrd="0" destOrd="0" presId="urn:microsoft.com/office/officeart/2008/layout/LinedList"/>
    <dgm:cxn modelId="{16792095-9127-4F21-83EC-97302A15D1E8}" srcId="{F5725D28-AF8F-4FA5-AD99-4D6CDD46DECE}" destId="{50AA26DA-C540-4C61-8806-DBBC2A97A5F9}" srcOrd="0" destOrd="0" parTransId="{67B3AC25-D555-4A8A-AF80-667E79A24111}" sibTransId="{913D8CBE-1C43-4F9D-8E77-92586D63A50A}"/>
    <dgm:cxn modelId="{A585F495-91C3-41AE-88AE-F0084F1AE085}" srcId="{F5725D28-AF8F-4FA5-AD99-4D6CDD46DECE}" destId="{CCC4EB9F-4B2D-4F1E-8340-5C7BE4B59659}" srcOrd="2" destOrd="0" parTransId="{60B59AAA-99D7-4701-88FE-77C671F8F0B5}" sibTransId="{A4636DB9-7288-4977-B907-C57289888149}"/>
    <dgm:cxn modelId="{949E89A6-0CC9-4618-A337-7D78250C1477}" srcId="{F5725D28-AF8F-4FA5-AD99-4D6CDD46DECE}" destId="{C1D87805-12AE-4833-A2F1-C4152345D3FD}" srcOrd="3" destOrd="0" parTransId="{BEAAD65F-B2F6-4E17-A4BE-6B561A6A1A9C}" sibTransId="{4D876375-F62D-45F2-987F-33881454581F}"/>
    <dgm:cxn modelId="{4542E8B0-1095-4AD7-8270-B0D9B51E085C}" type="presOf" srcId="{CCC4EB9F-4B2D-4F1E-8340-5C7BE4B59659}" destId="{C66F266E-249F-4BCC-AC6F-7BB9B0EEB938}" srcOrd="0" destOrd="0" presId="urn:microsoft.com/office/officeart/2008/layout/LinedList"/>
    <dgm:cxn modelId="{B4F912A8-7344-4EBC-8F12-2DADBF5BAB81}" type="presParOf" srcId="{8E2D715C-0EEA-42EC-81C9-972B9E2ADFED}" destId="{DE53E8D7-37C0-44D4-A49A-C30E7F2BCC11}" srcOrd="0" destOrd="0" presId="urn:microsoft.com/office/officeart/2008/layout/LinedList"/>
    <dgm:cxn modelId="{5A8F3A58-EF0E-4622-A875-AB6F1D78C3F2}" type="presParOf" srcId="{8E2D715C-0EEA-42EC-81C9-972B9E2ADFED}" destId="{9562F8EC-5AF9-49DA-B3FA-FEA7DAEDE5D1}" srcOrd="1" destOrd="0" presId="urn:microsoft.com/office/officeart/2008/layout/LinedList"/>
    <dgm:cxn modelId="{7DDA9A5D-6397-485D-AF9C-D901186A26C9}" type="presParOf" srcId="{9562F8EC-5AF9-49DA-B3FA-FEA7DAEDE5D1}" destId="{A1AFC83F-DF61-4BA7-9748-492301AFE876}" srcOrd="0" destOrd="0" presId="urn:microsoft.com/office/officeart/2008/layout/LinedList"/>
    <dgm:cxn modelId="{ED38A632-6261-4B1D-958C-F2BF8358CE7A}" type="presParOf" srcId="{9562F8EC-5AF9-49DA-B3FA-FEA7DAEDE5D1}" destId="{04DB55A4-0769-4B94-A5DF-0C9C932F07DE}" srcOrd="1" destOrd="0" presId="urn:microsoft.com/office/officeart/2008/layout/LinedList"/>
    <dgm:cxn modelId="{7F305636-464A-48D3-8DFC-4A952825A5AE}" type="presParOf" srcId="{8E2D715C-0EEA-42EC-81C9-972B9E2ADFED}" destId="{FAAB165F-C79C-4EEA-B695-9F92D841FD73}" srcOrd="2" destOrd="0" presId="urn:microsoft.com/office/officeart/2008/layout/LinedList"/>
    <dgm:cxn modelId="{7747E8B9-55C2-449A-9BCB-362B7BA2F868}" type="presParOf" srcId="{8E2D715C-0EEA-42EC-81C9-972B9E2ADFED}" destId="{45AF8288-27E6-4916-8310-DA536EE01748}" srcOrd="3" destOrd="0" presId="urn:microsoft.com/office/officeart/2008/layout/LinedList"/>
    <dgm:cxn modelId="{555E320F-D894-4785-87A4-3564E07657B8}" type="presParOf" srcId="{45AF8288-27E6-4916-8310-DA536EE01748}" destId="{FFBE4639-8F17-43EE-9B19-046702F10960}" srcOrd="0" destOrd="0" presId="urn:microsoft.com/office/officeart/2008/layout/LinedList"/>
    <dgm:cxn modelId="{E6AEE27E-87A6-49C4-8E91-A4F38D5D7CC6}" type="presParOf" srcId="{45AF8288-27E6-4916-8310-DA536EE01748}" destId="{B8B06995-DCBF-4F7C-8F1B-178BF97EBED9}" srcOrd="1" destOrd="0" presId="urn:microsoft.com/office/officeart/2008/layout/LinedList"/>
    <dgm:cxn modelId="{A918C450-C538-42F7-B5B3-8EBA605A61B1}" type="presParOf" srcId="{8E2D715C-0EEA-42EC-81C9-972B9E2ADFED}" destId="{B61E5ED9-AFBC-4F97-A396-49EF20677377}" srcOrd="4" destOrd="0" presId="urn:microsoft.com/office/officeart/2008/layout/LinedList"/>
    <dgm:cxn modelId="{1E2E2941-91A2-4904-9ABD-53B6C79E6C4C}" type="presParOf" srcId="{8E2D715C-0EEA-42EC-81C9-972B9E2ADFED}" destId="{D4E6DDA5-1BA8-4EF1-8315-E24F628BE161}" srcOrd="5" destOrd="0" presId="urn:microsoft.com/office/officeart/2008/layout/LinedList"/>
    <dgm:cxn modelId="{5E7FD0A7-D830-4B10-8B44-DB12EE1D434F}" type="presParOf" srcId="{D4E6DDA5-1BA8-4EF1-8315-E24F628BE161}" destId="{C66F266E-249F-4BCC-AC6F-7BB9B0EEB938}" srcOrd="0" destOrd="0" presId="urn:microsoft.com/office/officeart/2008/layout/LinedList"/>
    <dgm:cxn modelId="{43F55221-86AA-46A1-8EC2-30D0C2CC1944}" type="presParOf" srcId="{D4E6DDA5-1BA8-4EF1-8315-E24F628BE161}" destId="{857EC828-3D2C-4D69-94DA-1BC1994C50F8}" srcOrd="1" destOrd="0" presId="urn:microsoft.com/office/officeart/2008/layout/LinedList"/>
    <dgm:cxn modelId="{2FE62C2D-A188-4DE3-B6FE-B2E550B64D22}" type="presParOf" srcId="{8E2D715C-0EEA-42EC-81C9-972B9E2ADFED}" destId="{A88E4FF6-9F7B-439A-B658-1DB2F24570C5}" srcOrd="6" destOrd="0" presId="urn:microsoft.com/office/officeart/2008/layout/LinedList"/>
    <dgm:cxn modelId="{8E854277-04F7-4995-8B9A-48C75F68F90D}" type="presParOf" srcId="{8E2D715C-0EEA-42EC-81C9-972B9E2ADFED}" destId="{E1791AA1-0616-40F8-86CC-8CAA91B9452B}" srcOrd="7" destOrd="0" presId="urn:microsoft.com/office/officeart/2008/layout/LinedList"/>
    <dgm:cxn modelId="{F8D1E8EE-80D4-46BC-B5A3-98B734236260}" type="presParOf" srcId="{E1791AA1-0616-40F8-86CC-8CAA91B9452B}" destId="{771E48BF-2D28-4BEA-859C-058F30C78829}" srcOrd="0" destOrd="0" presId="urn:microsoft.com/office/officeart/2008/layout/LinedList"/>
    <dgm:cxn modelId="{9CC48042-36D3-49F0-8228-713C718C3E9C}" type="presParOf" srcId="{E1791AA1-0616-40F8-86CC-8CAA91B9452B}" destId="{4A8499B1-7BEC-4457-9E5B-34F2046EE46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8C5EF-F165-44D3-8DE4-461928DED4BC}">
      <dsp:nvSpPr>
        <dsp:cNvPr id="0" name=""/>
        <dsp:cNvSpPr/>
      </dsp:nvSpPr>
      <dsp:spPr>
        <a:xfrm>
          <a:off x="0" y="224609"/>
          <a:ext cx="5811128" cy="11992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GB" sz="5000" kern="1200"/>
            <a:t>Counselling</a:t>
          </a:r>
          <a:endParaRPr lang="en-US" sz="5000" kern="1200"/>
        </a:p>
      </dsp:txBody>
      <dsp:txXfrm>
        <a:off x="58543" y="283152"/>
        <a:ext cx="5694042" cy="1082164"/>
      </dsp:txXfrm>
    </dsp:sp>
    <dsp:sp modelId="{9E704E60-FC47-4D88-A2C9-F5C5CD652FD3}">
      <dsp:nvSpPr>
        <dsp:cNvPr id="0" name=""/>
        <dsp:cNvSpPr/>
      </dsp:nvSpPr>
      <dsp:spPr>
        <a:xfrm>
          <a:off x="0" y="1567859"/>
          <a:ext cx="5811128" cy="119925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GB" sz="5000" kern="1200"/>
            <a:t>The Vasectomy</a:t>
          </a:r>
          <a:endParaRPr lang="en-US" sz="5000" kern="1200"/>
        </a:p>
      </dsp:txBody>
      <dsp:txXfrm>
        <a:off x="58543" y="1626402"/>
        <a:ext cx="5694042" cy="1082164"/>
      </dsp:txXfrm>
    </dsp:sp>
    <dsp:sp modelId="{DE5711D7-0B9C-45F5-8168-109D0E81B1D8}">
      <dsp:nvSpPr>
        <dsp:cNvPr id="0" name=""/>
        <dsp:cNvSpPr/>
      </dsp:nvSpPr>
      <dsp:spPr>
        <a:xfrm>
          <a:off x="0" y="2911109"/>
          <a:ext cx="5811128" cy="119925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GB" sz="5000" kern="1200"/>
            <a:t>After the Vasectomy</a:t>
          </a:r>
          <a:endParaRPr lang="en-US" sz="5000" kern="1200"/>
        </a:p>
      </dsp:txBody>
      <dsp:txXfrm>
        <a:off x="58543" y="2969652"/>
        <a:ext cx="5694042" cy="1082164"/>
      </dsp:txXfrm>
    </dsp:sp>
    <dsp:sp modelId="{BC3ECC37-B948-4C71-BEEA-2EF5CA6784C7}">
      <dsp:nvSpPr>
        <dsp:cNvPr id="0" name=""/>
        <dsp:cNvSpPr/>
      </dsp:nvSpPr>
      <dsp:spPr>
        <a:xfrm>
          <a:off x="0" y="4254359"/>
          <a:ext cx="5811128" cy="119925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l" defTabSz="2222500">
            <a:lnSpc>
              <a:spcPct val="90000"/>
            </a:lnSpc>
            <a:spcBef>
              <a:spcPct val="0"/>
            </a:spcBef>
            <a:spcAft>
              <a:spcPct val="35000"/>
            </a:spcAft>
            <a:buNone/>
          </a:pPr>
          <a:r>
            <a:rPr lang="en-GB" sz="5000" kern="1200"/>
            <a:t>The Testing</a:t>
          </a:r>
          <a:endParaRPr lang="en-US" sz="5000" kern="1200"/>
        </a:p>
      </dsp:txBody>
      <dsp:txXfrm>
        <a:off x="58543" y="4312902"/>
        <a:ext cx="5694042" cy="1082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1FC2B-DEC2-4E63-88F1-C81B36A498E4}">
      <dsp:nvSpPr>
        <dsp:cNvPr id="0" name=""/>
        <dsp:cNvSpPr/>
      </dsp:nvSpPr>
      <dsp:spPr>
        <a:xfrm>
          <a:off x="0" y="113909"/>
          <a:ext cx="5811128" cy="1778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Please read the </a:t>
          </a:r>
        </a:p>
        <a:p>
          <a:pPr marL="0" lvl="0" indent="0" algn="l" defTabSz="889000">
            <a:lnSpc>
              <a:spcPct val="90000"/>
            </a:lnSpc>
            <a:spcBef>
              <a:spcPct val="0"/>
            </a:spcBef>
            <a:spcAft>
              <a:spcPct val="35000"/>
            </a:spcAft>
            <a:buNone/>
          </a:pPr>
          <a:r>
            <a:rPr lang="en-GB" sz="2000" kern="1200" dirty="0"/>
            <a:t>Information Slides </a:t>
          </a:r>
        </a:p>
        <a:p>
          <a:pPr marL="0" lvl="0" indent="0" algn="l" defTabSz="889000">
            <a:lnSpc>
              <a:spcPct val="90000"/>
            </a:lnSpc>
            <a:spcBef>
              <a:spcPct val="0"/>
            </a:spcBef>
            <a:spcAft>
              <a:spcPct val="35000"/>
            </a:spcAft>
            <a:buNone/>
          </a:pPr>
          <a:r>
            <a:rPr lang="en-GB" sz="2000" kern="1200" dirty="0"/>
            <a:t>and complete </a:t>
          </a:r>
        </a:p>
        <a:p>
          <a:pPr marL="0" lvl="0" indent="0" algn="l" defTabSz="889000">
            <a:lnSpc>
              <a:spcPct val="90000"/>
            </a:lnSpc>
            <a:spcBef>
              <a:spcPct val="0"/>
            </a:spcBef>
            <a:spcAft>
              <a:spcPct val="35000"/>
            </a:spcAft>
            <a:buNone/>
          </a:pPr>
          <a:r>
            <a:rPr lang="en-GB" sz="2000" kern="1200" dirty="0"/>
            <a:t>The Patient Questionnaire </a:t>
          </a:r>
        </a:p>
      </dsp:txBody>
      <dsp:txXfrm>
        <a:off x="86814" y="200723"/>
        <a:ext cx="5637500" cy="1604772"/>
      </dsp:txXfrm>
    </dsp:sp>
    <dsp:sp modelId="{944294C9-E5AF-40A0-AA47-3C2B6CF88D5B}">
      <dsp:nvSpPr>
        <dsp:cNvPr id="0" name=""/>
        <dsp:cNvSpPr/>
      </dsp:nvSpPr>
      <dsp:spPr>
        <a:xfrm>
          <a:off x="0" y="1949909"/>
          <a:ext cx="5811128" cy="17784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We will follow it up with a telephone call </a:t>
          </a:r>
        </a:p>
        <a:p>
          <a:pPr marL="0" lvl="0" indent="0" algn="l" defTabSz="889000">
            <a:lnSpc>
              <a:spcPct val="90000"/>
            </a:lnSpc>
            <a:spcBef>
              <a:spcPct val="0"/>
            </a:spcBef>
            <a:spcAft>
              <a:spcPct val="35000"/>
            </a:spcAft>
            <a:buNone/>
          </a:pPr>
          <a:r>
            <a:rPr lang="en-GB" sz="2000" kern="1200" dirty="0"/>
            <a:t>(or face to face if you prefer) </a:t>
          </a:r>
        </a:p>
        <a:p>
          <a:pPr marL="0" lvl="0" indent="0" algn="l" defTabSz="889000">
            <a:lnSpc>
              <a:spcPct val="90000"/>
            </a:lnSpc>
            <a:spcBef>
              <a:spcPct val="0"/>
            </a:spcBef>
            <a:spcAft>
              <a:spcPct val="35000"/>
            </a:spcAft>
            <a:buNone/>
          </a:pPr>
          <a:r>
            <a:rPr lang="en-GB" sz="2000" kern="1200" dirty="0"/>
            <a:t>to answer any questions and make sure you are happy to go ahead.</a:t>
          </a:r>
          <a:endParaRPr lang="en-US" sz="2000" kern="1200" dirty="0"/>
        </a:p>
      </dsp:txBody>
      <dsp:txXfrm>
        <a:off x="86814" y="2036723"/>
        <a:ext cx="5637500" cy="1604772"/>
      </dsp:txXfrm>
    </dsp:sp>
    <dsp:sp modelId="{988B7EA8-0D4D-4ACA-BE5D-367BD304AE78}">
      <dsp:nvSpPr>
        <dsp:cNvPr id="0" name=""/>
        <dsp:cNvSpPr/>
      </dsp:nvSpPr>
      <dsp:spPr>
        <a:xfrm>
          <a:off x="0" y="3785909"/>
          <a:ext cx="5811128" cy="17784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day before the procedure: We need you to shave the hair off from the base of your penis and the front and sides of your scrotum (ball sack). This is so that we can get you as surgically clean as possible and reduce the risk of infection.</a:t>
          </a:r>
        </a:p>
      </dsp:txBody>
      <dsp:txXfrm>
        <a:off x="86814" y="3872723"/>
        <a:ext cx="5637500" cy="16047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6AA16-9137-4593-BAFC-BC4991A5861C}">
      <dsp:nvSpPr>
        <dsp:cNvPr id="0" name=""/>
        <dsp:cNvSpPr/>
      </dsp:nvSpPr>
      <dsp:spPr>
        <a:xfrm>
          <a:off x="0" y="693"/>
          <a:ext cx="581112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EEAFB3-A569-45C1-AC98-5DB1A20C3869}">
      <dsp:nvSpPr>
        <dsp:cNvPr id="0" name=""/>
        <dsp:cNvSpPr/>
      </dsp:nvSpPr>
      <dsp:spPr>
        <a:xfrm>
          <a:off x="0" y="693"/>
          <a:ext cx="5811128" cy="1135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You may be a little bruised and sore afterwards.</a:t>
          </a:r>
          <a:endParaRPr lang="en-US" sz="2200" kern="1200"/>
        </a:p>
      </dsp:txBody>
      <dsp:txXfrm>
        <a:off x="0" y="693"/>
        <a:ext cx="5811128" cy="1135366"/>
      </dsp:txXfrm>
    </dsp:sp>
    <dsp:sp modelId="{9B2DDC22-0C39-46EE-91F2-AB7103DC0650}">
      <dsp:nvSpPr>
        <dsp:cNvPr id="0" name=""/>
        <dsp:cNvSpPr/>
      </dsp:nvSpPr>
      <dsp:spPr>
        <a:xfrm>
          <a:off x="0" y="1136059"/>
          <a:ext cx="5811128"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93727F-094C-4BD1-B16C-AD1BFA4CD2F7}">
      <dsp:nvSpPr>
        <dsp:cNvPr id="0" name=""/>
        <dsp:cNvSpPr/>
      </dsp:nvSpPr>
      <dsp:spPr>
        <a:xfrm>
          <a:off x="0" y="1136059"/>
          <a:ext cx="5811128" cy="1135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It is better to rest up for a few days and take regular pain relief.</a:t>
          </a:r>
          <a:endParaRPr lang="en-US" sz="2200" kern="1200"/>
        </a:p>
      </dsp:txBody>
      <dsp:txXfrm>
        <a:off x="0" y="1136059"/>
        <a:ext cx="5811128" cy="1135366"/>
      </dsp:txXfrm>
    </dsp:sp>
    <dsp:sp modelId="{B4E106E3-5999-49AB-A594-639C1DD07FC6}">
      <dsp:nvSpPr>
        <dsp:cNvPr id="0" name=""/>
        <dsp:cNvSpPr/>
      </dsp:nvSpPr>
      <dsp:spPr>
        <a:xfrm>
          <a:off x="0" y="2271426"/>
          <a:ext cx="5811128"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13BAF6-63C6-44A0-9D7E-FF7C33A1858B}">
      <dsp:nvSpPr>
        <dsp:cNvPr id="0" name=""/>
        <dsp:cNvSpPr/>
      </dsp:nvSpPr>
      <dsp:spPr>
        <a:xfrm>
          <a:off x="0" y="2271426"/>
          <a:ext cx="5811128" cy="1135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Please avoid sex, running, heavy lifting or carrying for at least a week afterwards to reduce the risk of a Haematoma.</a:t>
          </a:r>
          <a:endParaRPr lang="en-US" sz="2200" kern="1200"/>
        </a:p>
      </dsp:txBody>
      <dsp:txXfrm>
        <a:off x="0" y="2271426"/>
        <a:ext cx="5811128" cy="1135366"/>
      </dsp:txXfrm>
    </dsp:sp>
    <dsp:sp modelId="{FCE8115E-8ECE-45A3-A251-D56FC9AEBBD0}">
      <dsp:nvSpPr>
        <dsp:cNvPr id="0" name=""/>
        <dsp:cNvSpPr/>
      </dsp:nvSpPr>
      <dsp:spPr>
        <a:xfrm>
          <a:off x="0" y="3406792"/>
          <a:ext cx="5811128"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8C592C-5DD4-4E73-968D-81884F9701EA}">
      <dsp:nvSpPr>
        <dsp:cNvPr id="0" name=""/>
        <dsp:cNvSpPr/>
      </dsp:nvSpPr>
      <dsp:spPr>
        <a:xfrm>
          <a:off x="0" y="3406792"/>
          <a:ext cx="5811128" cy="1135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a:t>Haematomas are like a deep bruise. They are painful but usually self limiting.  You will have our clinic number to call if you are worried.</a:t>
          </a:r>
          <a:endParaRPr lang="en-US" sz="2200" kern="1200"/>
        </a:p>
      </dsp:txBody>
      <dsp:txXfrm>
        <a:off x="0" y="3406792"/>
        <a:ext cx="5811128" cy="1135366"/>
      </dsp:txXfrm>
    </dsp:sp>
    <dsp:sp modelId="{01207857-C971-4231-B0BD-A5ECC0B66A18}">
      <dsp:nvSpPr>
        <dsp:cNvPr id="0" name=""/>
        <dsp:cNvSpPr/>
      </dsp:nvSpPr>
      <dsp:spPr>
        <a:xfrm>
          <a:off x="0" y="4542159"/>
          <a:ext cx="5811128"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C5D710-ED52-4E40-A2E7-97EA5A0903EC}">
      <dsp:nvSpPr>
        <dsp:cNvPr id="0" name=""/>
        <dsp:cNvSpPr/>
      </dsp:nvSpPr>
      <dsp:spPr>
        <a:xfrm>
          <a:off x="0" y="4542159"/>
          <a:ext cx="5811128" cy="1135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The wound is not sutured but heals by itself over the following few days.</a:t>
          </a:r>
          <a:endParaRPr lang="en-US" sz="2200" kern="1200" dirty="0"/>
        </a:p>
      </dsp:txBody>
      <dsp:txXfrm>
        <a:off x="0" y="4542159"/>
        <a:ext cx="5811128" cy="11353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3E8D7-37C0-44D4-A49A-C30E7F2BCC11}">
      <dsp:nvSpPr>
        <dsp:cNvPr id="0" name=""/>
        <dsp:cNvSpPr/>
      </dsp:nvSpPr>
      <dsp:spPr>
        <a:xfrm>
          <a:off x="0" y="693"/>
          <a:ext cx="581112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AFC83F-DF61-4BA7-9748-492301AFE876}">
      <dsp:nvSpPr>
        <dsp:cNvPr id="0" name=""/>
        <dsp:cNvSpPr/>
      </dsp:nvSpPr>
      <dsp:spPr>
        <a:xfrm>
          <a:off x="0" y="693"/>
          <a:ext cx="5811128" cy="81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b="0" kern="1200" dirty="0">
              <a:solidFill>
                <a:schemeClr val="tx1"/>
              </a:solidFill>
            </a:rPr>
            <a:t>Once you have had your procedure, </a:t>
          </a:r>
          <a:r>
            <a:rPr lang="en-GB" sz="1600" b="1" kern="1200" dirty="0">
              <a:solidFill>
                <a:schemeClr val="tx1"/>
              </a:solidFill>
            </a:rPr>
            <a:t>the Acculabs company will send out the instructions, pots, envelopes direct to you in the post </a:t>
          </a:r>
          <a:r>
            <a:rPr lang="en-GB" sz="1600" kern="1200" dirty="0"/>
            <a:t>– in fact, everything you need for the testing after your procedure.</a:t>
          </a:r>
          <a:endParaRPr lang="en-US" sz="1600" kern="1200" dirty="0"/>
        </a:p>
      </dsp:txBody>
      <dsp:txXfrm>
        <a:off x="0" y="693"/>
        <a:ext cx="5811128" cy="810976"/>
      </dsp:txXfrm>
    </dsp:sp>
    <dsp:sp modelId="{BD620AA4-6A68-413E-AAE6-F48B3C1B3538}">
      <dsp:nvSpPr>
        <dsp:cNvPr id="0" name=""/>
        <dsp:cNvSpPr/>
      </dsp:nvSpPr>
      <dsp:spPr>
        <a:xfrm>
          <a:off x="0" y="811669"/>
          <a:ext cx="581112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0A1A1F-06AF-403D-A97A-2A414617DBDA}">
      <dsp:nvSpPr>
        <dsp:cNvPr id="0" name=""/>
        <dsp:cNvSpPr/>
      </dsp:nvSpPr>
      <dsp:spPr>
        <a:xfrm>
          <a:off x="0" y="811669"/>
          <a:ext cx="5811128" cy="81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You need to do over 50 ejaculations over a period of 18 weeks to clear the down stream sperm out. We then need a sample of your ejaculation to send to the lab.</a:t>
          </a:r>
          <a:endParaRPr lang="en-US" sz="1600" kern="1200" dirty="0"/>
        </a:p>
      </dsp:txBody>
      <dsp:txXfrm>
        <a:off x="0" y="811669"/>
        <a:ext cx="5811128" cy="810976"/>
      </dsp:txXfrm>
    </dsp:sp>
    <dsp:sp modelId="{FAAB165F-C79C-4EEA-B695-9F92D841FD73}">
      <dsp:nvSpPr>
        <dsp:cNvPr id="0" name=""/>
        <dsp:cNvSpPr/>
      </dsp:nvSpPr>
      <dsp:spPr>
        <a:xfrm>
          <a:off x="0" y="1622645"/>
          <a:ext cx="5811128"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BE4639-8F17-43EE-9B19-046702F10960}">
      <dsp:nvSpPr>
        <dsp:cNvPr id="0" name=""/>
        <dsp:cNvSpPr/>
      </dsp:nvSpPr>
      <dsp:spPr>
        <a:xfrm>
          <a:off x="0" y="1622645"/>
          <a:ext cx="5811128" cy="81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This needs to be a complete sample and put in the pot provided.</a:t>
          </a:r>
          <a:endParaRPr lang="en-US" sz="1600" kern="1200" dirty="0"/>
        </a:p>
      </dsp:txBody>
      <dsp:txXfrm>
        <a:off x="0" y="1622645"/>
        <a:ext cx="5811128" cy="810976"/>
      </dsp:txXfrm>
    </dsp:sp>
    <dsp:sp modelId="{E74FF4D6-F93B-4E2B-B988-7902C5014C8D}">
      <dsp:nvSpPr>
        <dsp:cNvPr id="0" name=""/>
        <dsp:cNvSpPr/>
      </dsp:nvSpPr>
      <dsp:spPr>
        <a:xfrm>
          <a:off x="0" y="2433621"/>
          <a:ext cx="5811128"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5510B1-C0E2-461E-A70E-3E7570B9E7D0}">
      <dsp:nvSpPr>
        <dsp:cNvPr id="0" name=""/>
        <dsp:cNvSpPr/>
      </dsp:nvSpPr>
      <dsp:spPr>
        <a:xfrm>
          <a:off x="0" y="2408448"/>
          <a:ext cx="5811128" cy="81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This with the form needs to have the date and time that you did the ejaculation on it.</a:t>
          </a:r>
          <a:endParaRPr lang="en-US" sz="1600" kern="1200" dirty="0"/>
        </a:p>
      </dsp:txBody>
      <dsp:txXfrm>
        <a:off x="0" y="2408448"/>
        <a:ext cx="5811128" cy="810976"/>
      </dsp:txXfrm>
    </dsp:sp>
    <dsp:sp modelId="{B61E5ED9-AFBC-4F97-A396-49EF20677377}">
      <dsp:nvSpPr>
        <dsp:cNvPr id="0" name=""/>
        <dsp:cNvSpPr/>
      </dsp:nvSpPr>
      <dsp:spPr>
        <a:xfrm>
          <a:off x="0" y="3244597"/>
          <a:ext cx="5811128"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6F266E-249F-4BCC-AC6F-7BB9B0EEB938}">
      <dsp:nvSpPr>
        <dsp:cNvPr id="0" name=""/>
        <dsp:cNvSpPr/>
      </dsp:nvSpPr>
      <dsp:spPr>
        <a:xfrm>
          <a:off x="0" y="3244597"/>
          <a:ext cx="5811128" cy="81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This then needs to be posted in the envelope provided across the counter of your local Post Office before 10 am.</a:t>
          </a:r>
          <a:endParaRPr lang="en-US" sz="1600" kern="1200" dirty="0"/>
        </a:p>
      </dsp:txBody>
      <dsp:txXfrm>
        <a:off x="0" y="3244597"/>
        <a:ext cx="5811128" cy="810976"/>
      </dsp:txXfrm>
    </dsp:sp>
    <dsp:sp modelId="{A88E4FF6-9F7B-439A-B658-1DB2F24570C5}">
      <dsp:nvSpPr>
        <dsp:cNvPr id="0" name=""/>
        <dsp:cNvSpPr/>
      </dsp:nvSpPr>
      <dsp:spPr>
        <a:xfrm>
          <a:off x="0" y="4055573"/>
          <a:ext cx="581112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1E48BF-2D28-4BEA-859C-058F30C78829}">
      <dsp:nvSpPr>
        <dsp:cNvPr id="0" name=""/>
        <dsp:cNvSpPr/>
      </dsp:nvSpPr>
      <dsp:spPr>
        <a:xfrm>
          <a:off x="0" y="4055573"/>
          <a:ext cx="5811128" cy="81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It should then get the morning post to Stockton where the laboratory is situated.</a:t>
          </a:r>
          <a:endParaRPr lang="en-US" sz="1600" kern="1200" dirty="0"/>
        </a:p>
      </dsp:txBody>
      <dsp:txXfrm>
        <a:off x="0" y="4055573"/>
        <a:ext cx="5811128" cy="810976"/>
      </dsp:txXfrm>
    </dsp:sp>
    <dsp:sp modelId="{CA1163F8-8312-4153-AC57-6EC3D5167937}">
      <dsp:nvSpPr>
        <dsp:cNvPr id="0" name=""/>
        <dsp:cNvSpPr/>
      </dsp:nvSpPr>
      <dsp:spPr>
        <a:xfrm>
          <a:off x="0" y="4866549"/>
          <a:ext cx="581112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598CDD-D726-4CC1-9ADF-3EDDDD5AD36B}">
      <dsp:nvSpPr>
        <dsp:cNvPr id="0" name=""/>
        <dsp:cNvSpPr/>
      </dsp:nvSpPr>
      <dsp:spPr>
        <a:xfrm>
          <a:off x="0" y="4866549"/>
          <a:ext cx="5811128" cy="810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dirty="0"/>
            <a:t>We will write to you, at the address you have given us, with the result.</a:t>
          </a:r>
          <a:endParaRPr lang="en-US" sz="1600" kern="1200" dirty="0"/>
        </a:p>
      </dsp:txBody>
      <dsp:txXfrm>
        <a:off x="0" y="4866549"/>
        <a:ext cx="5811128" cy="8109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3E8D7-37C0-44D4-A49A-C30E7F2BCC11}">
      <dsp:nvSpPr>
        <dsp:cNvPr id="0" name=""/>
        <dsp:cNvSpPr/>
      </dsp:nvSpPr>
      <dsp:spPr>
        <a:xfrm>
          <a:off x="0" y="2145"/>
          <a:ext cx="579323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AFC83F-DF61-4BA7-9748-492301AFE876}">
      <dsp:nvSpPr>
        <dsp:cNvPr id="0" name=""/>
        <dsp:cNvSpPr/>
      </dsp:nvSpPr>
      <dsp:spPr>
        <a:xfrm>
          <a:off x="0" y="2145"/>
          <a:ext cx="5793238" cy="1412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Where is the surgery? </a:t>
          </a:r>
          <a:r>
            <a:rPr lang="en-US" sz="1800" b="0" kern="1200" dirty="0"/>
            <a:t>The surgery address is </a:t>
          </a:r>
          <a:r>
            <a:rPr lang="en-US" sz="1800" b="1" kern="1200" dirty="0"/>
            <a:t>Long Lane Surgery, Long Lane, Beacon House, </a:t>
          </a:r>
          <a:r>
            <a:rPr lang="en-US" sz="1800" b="1" kern="1200" dirty="0" err="1"/>
            <a:t>Coalville</a:t>
          </a:r>
          <a:r>
            <a:rPr lang="en-US" sz="1800" b="1" kern="1200" dirty="0"/>
            <a:t>, Leicestershire, LE67 4DR </a:t>
          </a:r>
          <a:r>
            <a:rPr lang="en-US" sz="1800" b="0" kern="1200" dirty="0"/>
            <a:t>– Please see the map on the following page.</a:t>
          </a:r>
          <a:endParaRPr lang="en-US" sz="1800" b="1" kern="1200" dirty="0"/>
        </a:p>
      </dsp:txBody>
      <dsp:txXfrm>
        <a:off x="0" y="2145"/>
        <a:ext cx="5793238" cy="1412623"/>
      </dsp:txXfrm>
    </dsp:sp>
    <dsp:sp modelId="{FAAB165F-C79C-4EEA-B695-9F92D841FD73}">
      <dsp:nvSpPr>
        <dsp:cNvPr id="0" name=""/>
        <dsp:cNvSpPr/>
      </dsp:nvSpPr>
      <dsp:spPr>
        <a:xfrm>
          <a:off x="0" y="947274"/>
          <a:ext cx="579323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BE4639-8F17-43EE-9B19-046702F10960}">
      <dsp:nvSpPr>
        <dsp:cNvPr id="0" name=""/>
        <dsp:cNvSpPr/>
      </dsp:nvSpPr>
      <dsp:spPr>
        <a:xfrm>
          <a:off x="0" y="951837"/>
          <a:ext cx="5793238" cy="1412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Is there parking on site? </a:t>
          </a:r>
          <a:r>
            <a:rPr lang="en-US" sz="1800" b="0" kern="1200" dirty="0"/>
            <a:t>Yes. The surgery has parking on site, free of charge. </a:t>
          </a:r>
          <a:endParaRPr lang="en-US" sz="1800" b="1" kern="1200" dirty="0"/>
        </a:p>
      </dsp:txBody>
      <dsp:txXfrm>
        <a:off x="0" y="951837"/>
        <a:ext cx="5793238" cy="1412623"/>
      </dsp:txXfrm>
    </dsp:sp>
    <dsp:sp modelId="{B61E5ED9-AFBC-4F97-A396-49EF20677377}">
      <dsp:nvSpPr>
        <dsp:cNvPr id="0" name=""/>
        <dsp:cNvSpPr/>
      </dsp:nvSpPr>
      <dsp:spPr>
        <a:xfrm>
          <a:off x="0" y="1767203"/>
          <a:ext cx="5793238"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6F266E-249F-4BCC-AC6F-7BB9B0EEB938}">
      <dsp:nvSpPr>
        <dsp:cNvPr id="0" name=""/>
        <dsp:cNvSpPr/>
      </dsp:nvSpPr>
      <dsp:spPr>
        <a:xfrm>
          <a:off x="0" y="1793803"/>
          <a:ext cx="5793238" cy="1412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How long is the appointment overall? </a:t>
          </a:r>
          <a:r>
            <a:rPr lang="en-US" sz="1800" b="0" kern="1200" dirty="0"/>
            <a:t>The appointment is booked out for 20 minutes. Though the procedure itself takes roughly around 10 minutes. </a:t>
          </a:r>
          <a:endParaRPr lang="en-US" sz="1800" b="1" kern="1200" dirty="0"/>
        </a:p>
      </dsp:txBody>
      <dsp:txXfrm>
        <a:off x="0" y="1793803"/>
        <a:ext cx="5793238" cy="1412623"/>
      </dsp:txXfrm>
    </dsp:sp>
    <dsp:sp modelId="{A88E4FF6-9F7B-439A-B658-1DB2F24570C5}">
      <dsp:nvSpPr>
        <dsp:cNvPr id="0" name=""/>
        <dsp:cNvSpPr/>
      </dsp:nvSpPr>
      <dsp:spPr>
        <a:xfrm>
          <a:off x="0" y="2734725"/>
          <a:ext cx="5793238"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1E48BF-2D28-4BEA-859C-058F30C78829}">
      <dsp:nvSpPr>
        <dsp:cNvPr id="0" name=""/>
        <dsp:cNvSpPr/>
      </dsp:nvSpPr>
      <dsp:spPr>
        <a:xfrm>
          <a:off x="0" y="2762411"/>
          <a:ext cx="5787581" cy="14360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Do I need to arrive any earlier? </a:t>
          </a:r>
          <a:r>
            <a:rPr lang="en-US" sz="1800" kern="1200" dirty="0"/>
            <a:t>You do not need to arrive any earlier. Providing you are on time for your appointment this will be fine. </a:t>
          </a:r>
        </a:p>
      </dsp:txBody>
      <dsp:txXfrm>
        <a:off x="0" y="2762411"/>
        <a:ext cx="5787581" cy="14360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D1B8D8-6C58-4CC2-97B0-FF06CA168A5D}" type="datetimeFigureOut">
              <a:rPr lang="en-GB" smtClean="0"/>
              <a:t>18/11/2022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3D80A4-527E-4668-8485-44C5AF281B88}" type="slidenum">
              <a:rPr lang="en-GB" smtClean="0"/>
              <a:t>‹#›</a:t>
            </a:fld>
            <a:endParaRPr lang="en-GB"/>
          </a:p>
        </p:txBody>
      </p:sp>
    </p:spTree>
    <p:extLst>
      <p:ext uri="{BB962C8B-B14F-4D97-AF65-F5344CB8AC3E}">
        <p14:creationId xmlns:p14="http://schemas.microsoft.com/office/powerpoint/2010/main" val="1451197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1B8D8-6C58-4CC2-97B0-FF06CA168A5D}" type="datetimeFigureOut">
              <a:rPr lang="en-GB" smtClean="0"/>
              <a:t>18/11/2022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3D80A4-527E-4668-8485-44C5AF281B88}" type="slidenum">
              <a:rPr lang="en-GB" smtClean="0"/>
              <a:t>‹#›</a:t>
            </a:fld>
            <a:endParaRPr lang="en-GB"/>
          </a:p>
        </p:txBody>
      </p:sp>
    </p:spTree>
    <p:extLst>
      <p:ext uri="{BB962C8B-B14F-4D97-AF65-F5344CB8AC3E}">
        <p14:creationId xmlns:p14="http://schemas.microsoft.com/office/powerpoint/2010/main" val="249273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1B8D8-6C58-4CC2-97B0-FF06CA168A5D}" type="datetimeFigureOut">
              <a:rPr lang="en-GB" smtClean="0"/>
              <a:t>18/11/2022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3D80A4-527E-4668-8485-44C5AF281B88}" type="slidenum">
              <a:rPr lang="en-GB" smtClean="0"/>
              <a:t>‹#›</a:t>
            </a:fld>
            <a:endParaRPr lang="en-GB"/>
          </a:p>
        </p:txBody>
      </p:sp>
    </p:spTree>
    <p:extLst>
      <p:ext uri="{BB962C8B-B14F-4D97-AF65-F5344CB8AC3E}">
        <p14:creationId xmlns:p14="http://schemas.microsoft.com/office/powerpoint/2010/main" val="3388350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1B8D8-6C58-4CC2-97B0-FF06CA168A5D}" type="datetimeFigureOut">
              <a:rPr lang="en-GB" smtClean="0"/>
              <a:t>18/11/2022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3D80A4-527E-4668-8485-44C5AF281B88}" type="slidenum">
              <a:rPr lang="en-GB" smtClean="0"/>
              <a:t>‹#›</a:t>
            </a:fld>
            <a:endParaRPr lang="en-GB"/>
          </a:p>
        </p:txBody>
      </p:sp>
    </p:spTree>
    <p:extLst>
      <p:ext uri="{BB962C8B-B14F-4D97-AF65-F5344CB8AC3E}">
        <p14:creationId xmlns:p14="http://schemas.microsoft.com/office/powerpoint/2010/main" val="2721854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D1B8D8-6C58-4CC2-97B0-FF06CA168A5D}" type="datetimeFigureOut">
              <a:rPr lang="en-GB" smtClean="0"/>
              <a:t>18/11/2022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33D80A4-527E-4668-8485-44C5AF281B88}" type="slidenum">
              <a:rPr lang="en-GB" smtClean="0"/>
              <a:t>‹#›</a:t>
            </a:fld>
            <a:endParaRPr lang="en-GB"/>
          </a:p>
        </p:txBody>
      </p:sp>
    </p:spTree>
    <p:extLst>
      <p:ext uri="{BB962C8B-B14F-4D97-AF65-F5344CB8AC3E}">
        <p14:creationId xmlns:p14="http://schemas.microsoft.com/office/powerpoint/2010/main" val="693362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D1B8D8-6C58-4CC2-97B0-FF06CA168A5D}" type="datetimeFigureOut">
              <a:rPr lang="en-GB" smtClean="0"/>
              <a:t>18/11/2022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3D80A4-527E-4668-8485-44C5AF281B88}" type="slidenum">
              <a:rPr lang="en-GB" smtClean="0"/>
              <a:t>‹#›</a:t>
            </a:fld>
            <a:endParaRPr lang="en-GB"/>
          </a:p>
        </p:txBody>
      </p:sp>
    </p:spTree>
    <p:extLst>
      <p:ext uri="{BB962C8B-B14F-4D97-AF65-F5344CB8AC3E}">
        <p14:creationId xmlns:p14="http://schemas.microsoft.com/office/powerpoint/2010/main" val="2497737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D1B8D8-6C58-4CC2-97B0-FF06CA168A5D}" type="datetimeFigureOut">
              <a:rPr lang="en-GB" smtClean="0"/>
              <a:t>18/11/2022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33D80A4-527E-4668-8485-44C5AF281B88}" type="slidenum">
              <a:rPr lang="en-GB" smtClean="0"/>
              <a:t>‹#›</a:t>
            </a:fld>
            <a:endParaRPr lang="en-GB"/>
          </a:p>
        </p:txBody>
      </p:sp>
    </p:spTree>
    <p:extLst>
      <p:ext uri="{BB962C8B-B14F-4D97-AF65-F5344CB8AC3E}">
        <p14:creationId xmlns:p14="http://schemas.microsoft.com/office/powerpoint/2010/main" val="2190617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D1B8D8-6C58-4CC2-97B0-FF06CA168A5D}" type="datetimeFigureOut">
              <a:rPr lang="en-GB" smtClean="0"/>
              <a:t>18/11/2022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33D80A4-527E-4668-8485-44C5AF281B88}" type="slidenum">
              <a:rPr lang="en-GB" smtClean="0"/>
              <a:t>‹#›</a:t>
            </a:fld>
            <a:endParaRPr lang="en-GB"/>
          </a:p>
        </p:txBody>
      </p:sp>
    </p:spTree>
    <p:extLst>
      <p:ext uri="{BB962C8B-B14F-4D97-AF65-F5344CB8AC3E}">
        <p14:creationId xmlns:p14="http://schemas.microsoft.com/office/powerpoint/2010/main" val="1224860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1B8D8-6C58-4CC2-97B0-FF06CA168A5D}" type="datetimeFigureOut">
              <a:rPr lang="en-GB" smtClean="0"/>
              <a:t>18/11/2022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3D80A4-527E-4668-8485-44C5AF281B88}" type="slidenum">
              <a:rPr lang="en-GB" smtClean="0"/>
              <a:t>‹#›</a:t>
            </a:fld>
            <a:endParaRPr lang="en-GB"/>
          </a:p>
        </p:txBody>
      </p:sp>
    </p:spTree>
    <p:extLst>
      <p:ext uri="{BB962C8B-B14F-4D97-AF65-F5344CB8AC3E}">
        <p14:creationId xmlns:p14="http://schemas.microsoft.com/office/powerpoint/2010/main" val="2711437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D1B8D8-6C58-4CC2-97B0-FF06CA168A5D}" type="datetimeFigureOut">
              <a:rPr lang="en-GB" smtClean="0"/>
              <a:t>18/11/2022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3D80A4-527E-4668-8485-44C5AF281B88}" type="slidenum">
              <a:rPr lang="en-GB" smtClean="0"/>
              <a:t>‹#›</a:t>
            </a:fld>
            <a:endParaRPr lang="en-GB"/>
          </a:p>
        </p:txBody>
      </p:sp>
    </p:spTree>
    <p:extLst>
      <p:ext uri="{BB962C8B-B14F-4D97-AF65-F5344CB8AC3E}">
        <p14:creationId xmlns:p14="http://schemas.microsoft.com/office/powerpoint/2010/main" val="1835508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D1B8D8-6C58-4CC2-97B0-FF06CA168A5D}" type="datetimeFigureOut">
              <a:rPr lang="en-GB" smtClean="0"/>
              <a:t>18/11/2022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33D80A4-527E-4668-8485-44C5AF281B88}" type="slidenum">
              <a:rPr lang="en-GB" smtClean="0"/>
              <a:t>‹#›</a:t>
            </a:fld>
            <a:endParaRPr lang="en-GB"/>
          </a:p>
        </p:txBody>
      </p:sp>
    </p:spTree>
    <p:extLst>
      <p:ext uri="{BB962C8B-B14F-4D97-AF65-F5344CB8AC3E}">
        <p14:creationId xmlns:p14="http://schemas.microsoft.com/office/powerpoint/2010/main" val="3844740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1B8D8-6C58-4CC2-97B0-FF06CA168A5D}" type="datetimeFigureOut">
              <a:rPr lang="en-GB" smtClean="0"/>
              <a:t>18/11/2022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D80A4-527E-4668-8485-44C5AF281B88}" type="slidenum">
              <a:rPr lang="en-GB" smtClean="0"/>
              <a:t>‹#›</a:t>
            </a:fld>
            <a:endParaRPr lang="en-GB"/>
          </a:p>
        </p:txBody>
      </p:sp>
    </p:spTree>
    <p:extLst>
      <p:ext uri="{BB962C8B-B14F-4D97-AF65-F5344CB8AC3E}">
        <p14:creationId xmlns:p14="http://schemas.microsoft.com/office/powerpoint/2010/main" val="4222429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B6ACD2EA-E89D-468C-A3F9-7EABBF9AD509}"/>
              </a:ext>
            </a:extLst>
          </p:cNvPr>
          <p:cNvSpPr>
            <a:spLocks noGrp="1"/>
          </p:cNvSpPr>
          <p:nvPr>
            <p:ph type="ctrTitle"/>
          </p:nvPr>
        </p:nvSpPr>
        <p:spPr>
          <a:xfrm>
            <a:off x="2558716" y="955309"/>
            <a:ext cx="7074568" cy="2898975"/>
          </a:xfrm>
        </p:spPr>
        <p:txBody>
          <a:bodyPr>
            <a:normAutofit/>
          </a:bodyPr>
          <a:lstStyle/>
          <a:p>
            <a:r>
              <a:rPr lang="en-GB" sz="6600">
                <a:solidFill>
                  <a:srgbClr val="FFFFFF"/>
                </a:solidFill>
              </a:rPr>
              <a:t>Welcome </a:t>
            </a:r>
          </a:p>
        </p:txBody>
      </p:sp>
      <p:sp>
        <p:nvSpPr>
          <p:cNvPr id="3" name="Subtitle 2">
            <a:extLst>
              <a:ext uri="{FF2B5EF4-FFF2-40B4-BE49-F238E27FC236}">
                <a16:creationId xmlns:a16="http://schemas.microsoft.com/office/drawing/2014/main" id="{CC5BE2C1-4A6D-4DEE-8E03-A0406042EA3C}"/>
              </a:ext>
            </a:extLst>
          </p:cNvPr>
          <p:cNvSpPr>
            <a:spLocks noGrp="1"/>
          </p:cNvSpPr>
          <p:nvPr>
            <p:ph type="subTitle" idx="1"/>
          </p:nvPr>
        </p:nvSpPr>
        <p:spPr>
          <a:xfrm>
            <a:off x="2634916" y="4533813"/>
            <a:ext cx="6930189" cy="938463"/>
          </a:xfrm>
        </p:spPr>
        <p:txBody>
          <a:bodyPr>
            <a:normAutofit/>
          </a:bodyPr>
          <a:lstStyle/>
          <a:p>
            <a:r>
              <a:rPr lang="en-GB" sz="1300">
                <a:solidFill>
                  <a:srgbClr val="FFFFFF"/>
                </a:solidFill>
                <a:latin typeface="+mj-lt"/>
                <a:ea typeface="+mj-ea"/>
                <a:cs typeface="+mj-cs"/>
              </a:rPr>
              <a:t>To The </a:t>
            </a:r>
          </a:p>
          <a:p>
            <a:r>
              <a:rPr lang="en-GB" sz="1300">
                <a:solidFill>
                  <a:srgbClr val="FFFFFF"/>
                </a:solidFill>
                <a:latin typeface="+mj-lt"/>
                <a:ea typeface="+mj-ea"/>
                <a:cs typeface="+mj-cs"/>
              </a:rPr>
              <a:t>Long Lane </a:t>
            </a:r>
          </a:p>
          <a:p>
            <a:r>
              <a:rPr lang="en-GB" sz="1300">
                <a:solidFill>
                  <a:srgbClr val="FFFFFF"/>
                </a:solidFill>
                <a:latin typeface="+mj-lt"/>
                <a:ea typeface="+mj-ea"/>
                <a:cs typeface="+mj-cs"/>
              </a:rPr>
              <a:t>Vasectomy Clinic</a:t>
            </a:r>
          </a:p>
        </p:txBody>
      </p:sp>
      <p:sp>
        <p:nvSpPr>
          <p:cNvPr id="16" name="sketch line">
            <a:extLst>
              <a:ext uri="{FF2B5EF4-FFF2-40B4-BE49-F238E27FC236}">
                <a16:creationId xmlns:a16="http://schemas.microsoft.com/office/drawing/2014/main" id="{41F77738-2AF0-4750-A0C7-F97C2C175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1270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4EAF489-2324-447B-8AAF-869FE6AF955E}"/>
              </a:ext>
            </a:extLst>
          </p:cNvPr>
          <p:cNvSpPr>
            <a:spLocks noGrp="1"/>
          </p:cNvSpPr>
          <p:nvPr>
            <p:ph type="title"/>
          </p:nvPr>
        </p:nvSpPr>
        <p:spPr>
          <a:xfrm>
            <a:off x="841246" y="673770"/>
            <a:ext cx="3644489" cy="2414488"/>
          </a:xfrm>
        </p:spPr>
        <p:txBody>
          <a:bodyPr anchor="t">
            <a:normAutofit/>
          </a:bodyPr>
          <a:lstStyle/>
          <a:p>
            <a:r>
              <a:rPr lang="en-GB" sz="5400">
                <a:solidFill>
                  <a:srgbClr val="FFFFFF"/>
                </a:solidFill>
              </a:rPr>
              <a:t>So just to be clear….</a:t>
            </a:r>
          </a:p>
        </p:txBody>
      </p:sp>
      <p:sp>
        <p:nvSpPr>
          <p:cNvPr id="3" name="Content Placeholder 2">
            <a:extLst>
              <a:ext uri="{FF2B5EF4-FFF2-40B4-BE49-F238E27FC236}">
                <a16:creationId xmlns:a16="http://schemas.microsoft.com/office/drawing/2014/main" id="{13443F1C-D78F-4E23-990B-8CA83BAC9B27}"/>
              </a:ext>
            </a:extLst>
          </p:cNvPr>
          <p:cNvSpPr>
            <a:spLocks noGrp="1"/>
          </p:cNvSpPr>
          <p:nvPr>
            <p:ph idx="1"/>
          </p:nvPr>
        </p:nvSpPr>
        <p:spPr>
          <a:xfrm>
            <a:off x="6095999" y="882315"/>
            <a:ext cx="5254754" cy="5294647"/>
          </a:xfrm>
        </p:spPr>
        <p:txBody>
          <a:bodyPr>
            <a:normAutofit/>
          </a:bodyPr>
          <a:lstStyle/>
          <a:p>
            <a:r>
              <a:rPr lang="en-GB" sz="2200" dirty="0"/>
              <a:t>It’s effective but not perfect.</a:t>
            </a:r>
          </a:p>
          <a:p>
            <a:r>
              <a:rPr lang="en-GB" sz="2200" dirty="0"/>
              <a:t>It should be considered irreversible</a:t>
            </a:r>
          </a:p>
          <a:p>
            <a:r>
              <a:rPr lang="en-GB" sz="2200" dirty="0"/>
              <a:t>You may feel a little bruised afterwards.</a:t>
            </a:r>
          </a:p>
          <a:p>
            <a:r>
              <a:rPr lang="en-GB" sz="2200" dirty="0"/>
              <a:t>If you are worried after the procedure, just give us a ring.</a:t>
            </a:r>
          </a:p>
          <a:p>
            <a:r>
              <a:rPr lang="en-GB" sz="2200" dirty="0"/>
              <a:t>You will still have “live” sperm in the downstream part of your vas, so you must continue to use contraception until you have the letter from us saying you are “Clear” – i.e. have no sperm in your sample.</a:t>
            </a:r>
          </a:p>
        </p:txBody>
      </p:sp>
    </p:spTree>
    <p:extLst>
      <p:ext uri="{BB962C8B-B14F-4D97-AF65-F5344CB8AC3E}">
        <p14:creationId xmlns:p14="http://schemas.microsoft.com/office/powerpoint/2010/main" val="1241293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EAF489-2324-447B-8AAF-869FE6AF955E}"/>
              </a:ext>
            </a:extLst>
          </p:cNvPr>
          <p:cNvSpPr>
            <a:spLocks noGrp="1"/>
          </p:cNvSpPr>
          <p:nvPr>
            <p:ph type="title"/>
          </p:nvPr>
        </p:nvSpPr>
        <p:spPr>
          <a:xfrm>
            <a:off x="841246" y="673770"/>
            <a:ext cx="3644489" cy="2414488"/>
          </a:xfrm>
        </p:spPr>
        <p:txBody>
          <a:bodyPr anchor="t">
            <a:normAutofit/>
          </a:bodyPr>
          <a:lstStyle/>
          <a:p>
            <a:r>
              <a:rPr lang="en-GB" sz="5400" dirty="0">
                <a:solidFill>
                  <a:srgbClr val="FFFFFF"/>
                </a:solidFill>
              </a:rPr>
              <a:t>How do I book my procedure?</a:t>
            </a:r>
          </a:p>
        </p:txBody>
      </p:sp>
      <p:sp>
        <p:nvSpPr>
          <p:cNvPr id="3" name="Content Placeholder 2">
            <a:extLst>
              <a:ext uri="{FF2B5EF4-FFF2-40B4-BE49-F238E27FC236}">
                <a16:creationId xmlns:a16="http://schemas.microsoft.com/office/drawing/2014/main" id="{13443F1C-D78F-4E23-990B-8CA83BAC9B27}"/>
              </a:ext>
            </a:extLst>
          </p:cNvPr>
          <p:cNvSpPr>
            <a:spLocks noGrp="1"/>
          </p:cNvSpPr>
          <p:nvPr>
            <p:ph idx="1"/>
          </p:nvPr>
        </p:nvSpPr>
        <p:spPr>
          <a:xfrm>
            <a:off x="5746460" y="1642107"/>
            <a:ext cx="5913164" cy="2530053"/>
          </a:xfrm>
        </p:spPr>
        <p:txBody>
          <a:bodyPr>
            <a:normAutofit/>
          </a:bodyPr>
          <a:lstStyle/>
          <a:p>
            <a:pPr marL="0" indent="0">
              <a:buNone/>
            </a:pPr>
            <a:r>
              <a:rPr lang="en-GB" sz="2200" dirty="0"/>
              <a:t>Providing you are happy with all of the information you have been given. </a:t>
            </a:r>
          </a:p>
          <a:p>
            <a:pPr marL="0" indent="0">
              <a:buNone/>
            </a:pPr>
            <a:r>
              <a:rPr lang="en-GB" sz="2200" b="1" dirty="0"/>
              <a:t>Following your counselling appointment, our Vasectomy administrator will give you a call to book you in for your appointment. </a:t>
            </a:r>
          </a:p>
          <a:p>
            <a:pPr marL="0" indent="0">
              <a:buNone/>
            </a:pPr>
            <a:r>
              <a:rPr lang="en-GB" sz="2200" dirty="0"/>
              <a:t>This way we can ensure your procedure is at a time that is convenient for you. </a:t>
            </a:r>
          </a:p>
          <a:p>
            <a:pPr marL="0" indent="0">
              <a:buNone/>
            </a:pPr>
            <a:endParaRPr lang="en-GB" sz="2200" dirty="0"/>
          </a:p>
        </p:txBody>
      </p:sp>
      <p:sp>
        <p:nvSpPr>
          <p:cNvPr id="4" name="TextBox 3">
            <a:extLst>
              <a:ext uri="{FF2B5EF4-FFF2-40B4-BE49-F238E27FC236}">
                <a16:creationId xmlns:a16="http://schemas.microsoft.com/office/drawing/2014/main" id="{380D9047-BE6A-1727-541F-D983FA87602A}"/>
              </a:ext>
            </a:extLst>
          </p:cNvPr>
          <p:cNvSpPr txBox="1"/>
          <p:nvPr/>
        </p:nvSpPr>
        <p:spPr>
          <a:xfrm>
            <a:off x="5687737" y="4367717"/>
            <a:ext cx="5654179" cy="1446550"/>
          </a:xfrm>
          <a:prstGeom prst="rect">
            <a:avLst/>
          </a:prstGeom>
          <a:noFill/>
        </p:spPr>
        <p:txBody>
          <a:bodyPr wrap="square" rtlCol="0">
            <a:spAutoFit/>
          </a:bodyPr>
          <a:lstStyle/>
          <a:p>
            <a:r>
              <a:rPr lang="en-GB" sz="2200" dirty="0"/>
              <a:t>(If you change your mind at any point or wish to cancel/rearrange your appointment, please call us at the earliest opportunity on </a:t>
            </a:r>
            <a:r>
              <a:rPr lang="en-GB" sz="2200" b="1" dirty="0"/>
              <a:t>01530 833985 </a:t>
            </a:r>
            <a:r>
              <a:rPr lang="en-GB" sz="2200" dirty="0"/>
              <a:t>to let us know.)</a:t>
            </a:r>
          </a:p>
        </p:txBody>
      </p:sp>
    </p:spTree>
    <p:extLst>
      <p:ext uri="{BB962C8B-B14F-4D97-AF65-F5344CB8AC3E}">
        <p14:creationId xmlns:p14="http://schemas.microsoft.com/office/powerpoint/2010/main" val="2885839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EAF489-2324-447B-8AAF-869FE6AF955E}"/>
              </a:ext>
            </a:extLst>
          </p:cNvPr>
          <p:cNvSpPr>
            <a:spLocks noGrp="1"/>
          </p:cNvSpPr>
          <p:nvPr>
            <p:ph type="title"/>
          </p:nvPr>
        </p:nvSpPr>
        <p:spPr>
          <a:xfrm>
            <a:off x="447413" y="262709"/>
            <a:ext cx="3588141" cy="3520725"/>
          </a:xfrm>
        </p:spPr>
        <p:txBody>
          <a:bodyPr anchor="t">
            <a:normAutofit fontScale="90000"/>
          </a:bodyPr>
          <a:lstStyle/>
          <a:p>
            <a:r>
              <a:rPr lang="en-GB" sz="5400" dirty="0">
                <a:solidFill>
                  <a:srgbClr val="FFFFFF"/>
                </a:solidFill>
              </a:rPr>
              <a:t>What you will need to know before attending the surgery…</a:t>
            </a:r>
          </a:p>
        </p:txBody>
      </p:sp>
      <p:graphicFrame>
        <p:nvGraphicFramePr>
          <p:cNvPr id="5" name="Content Placeholder 2">
            <a:extLst>
              <a:ext uri="{FF2B5EF4-FFF2-40B4-BE49-F238E27FC236}">
                <a16:creationId xmlns:a16="http://schemas.microsoft.com/office/drawing/2014/main" id="{853AC276-547D-58A0-FAB9-E33533F3311F}"/>
              </a:ext>
            </a:extLst>
          </p:cNvPr>
          <p:cNvGraphicFramePr>
            <a:graphicFrameLocks noGrp="1"/>
          </p:cNvGraphicFramePr>
          <p:nvPr>
            <p:ph idx="1"/>
            <p:extLst>
              <p:ext uri="{D42A27DB-BD31-4B8C-83A1-F6EECF244321}">
                <p14:modId xmlns:p14="http://schemas.microsoft.com/office/powerpoint/2010/main" val="3157021018"/>
              </p:ext>
            </p:extLst>
          </p:nvPr>
        </p:nvGraphicFramePr>
        <p:xfrm>
          <a:off x="6094475" y="131969"/>
          <a:ext cx="5793239"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traight Connector 5">
            <a:extLst>
              <a:ext uri="{FF2B5EF4-FFF2-40B4-BE49-F238E27FC236}">
                <a16:creationId xmlns:a16="http://schemas.microsoft.com/office/drawing/2014/main" id="{173251F2-CD88-939A-14DD-306F71897328}"/>
              </a:ext>
            </a:extLst>
          </p:cNvPr>
          <p:cNvSpPr/>
          <p:nvPr/>
        </p:nvSpPr>
        <p:spPr>
          <a:xfrm>
            <a:off x="6094475" y="3997594"/>
            <a:ext cx="5807934" cy="8389"/>
          </a:xfrm>
          <a:prstGeom prst="line">
            <a:avLst/>
          </a:prstGeom>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9" name="TextBox 8">
            <a:extLst>
              <a:ext uri="{FF2B5EF4-FFF2-40B4-BE49-F238E27FC236}">
                <a16:creationId xmlns:a16="http://schemas.microsoft.com/office/drawing/2014/main" id="{B4352E47-1C60-20D0-3390-6F51EC96EA98}"/>
              </a:ext>
            </a:extLst>
          </p:cNvPr>
          <p:cNvSpPr txBox="1"/>
          <p:nvPr/>
        </p:nvSpPr>
        <p:spPr>
          <a:xfrm>
            <a:off x="6094475" y="4053112"/>
            <a:ext cx="5793238" cy="923330"/>
          </a:xfrm>
          <a:prstGeom prst="rect">
            <a:avLst/>
          </a:prstGeom>
          <a:noFill/>
        </p:spPr>
        <p:txBody>
          <a:bodyPr wrap="square" rtlCol="0">
            <a:spAutoFit/>
          </a:bodyPr>
          <a:lstStyle/>
          <a:p>
            <a:r>
              <a:rPr lang="en-GB" b="1" dirty="0"/>
              <a:t>Where do I go? </a:t>
            </a:r>
            <a:r>
              <a:rPr lang="en-GB" dirty="0"/>
              <a:t>You will see signs for the treatment suite. However, unless you are told otherwise. Please report to the surgery’s main entrance.</a:t>
            </a:r>
          </a:p>
        </p:txBody>
      </p:sp>
      <p:cxnSp>
        <p:nvCxnSpPr>
          <p:cNvPr id="12" name="Straight Connector 11">
            <a:extLst>
              <a:ext uri="{FF2B5EF4-FFF2-40B4-BE49-F238E27FC236}">
                <a16:creationId xmlns:a16="http://schemas.microsoft.com/office/drawing/2014/main" id="{EB7F3160-4489-9FE4-7525-C89263B2EDEB}"/>
              </a:ext>
            </a:extLst>
          </p:cNvPr>
          <p:cNvCxnSpPr>
            <a:cxnSpLocks/>
          </p:cNvCxnSpPr>
          <p:nvPr/>
        </p:nvCxnSpPr>
        <p:spPr>
          <a:xfrm>
            <a:off x="6094475" y="5092117"/>
            <a:ext cx="5793238" cy="0"/>
          </a:xfrm>
          <a:prstGeom prst="line">
            <a:avLst/>
          </a:prstGeom>
        </p:spPr>
        <p:style>
          <a:lnRef idx="2">
            <a:schemeClr val="accent2"/>
          </a:lnRef>
          <a:fillRef idx="0">
            <a:schemeClr val="accent2"/>
          </a:fillRef>
          <a:effectRef idx="1">
            <a:schemeClr val="accent2"/>
          </a:effectRef>
          <a:fontRef idx="minor">
            <a:schemeClr val="tx1"/>
          </a:fontRef>
        </p:style>
      </p:cxnSp>
      <p:sp>
        <p:nvSpPr>
          <p:cNvPr id="14" name="TextBox 13">
            <a:extLst>
              <a:ext uri="{FF2B5EF4-FFF2-40B4-BE49-F238E27FC236}">
                <a16:creationId xmlns:a16="http://schemas.microsoft.com/office/drawing/2014/main" id="{1A246DF2-41DD-7BB9-81F7-819AF4A5F737}"/>
              </a:ext>
            </a:extLst>
          </p:cNvPr>
          <p:cNvSpPr txBox="1"/>
          <p:nvPr/>
        </p:nvSpPr>
        <p:spPr>
          <a:xfrm>
            <a:off x="6094474" y="5172221"/>
            <a:ext cx="5793238" cy="646331"/>
          </a:xfrm>
          <a:prstGeom prst="rect">
            <a:avLst/>
          </a:prstGeom>
          <a:noFill/>
        </p:spPr>
        <p:txBody>
          <a:bodyPr wrap="square" rtlCol="0">
            <a:spAutoFit/>
          </a:bodyPr>
          <a:lstStyle/>
          <a:p>
            <a:r>
              <a:rPr lang="en-GB" b="1" dirty="0"/>
              <a:t>Do I need someone to drive me home? </a:t>
            </a:r>
            <a:r>
              <a:rPr lang="en-GB" dirty="0"/>
              <a:t>We would advise, if possible, that someone come with you to drive you home. </a:t>
            </a:r>
            <a:endParaRPr lang="en-GB" b="1" dirty="0"/>
          </a:p>
        </p:txBody>
      </p:sp>
    </p:spTree>
    <p:extLst>
      <p:ext uri="{BB962C8B-B14F-4D97-AF65-F5344CB8AC3E}">
        <p14:creationId xmlns:p14="http://schemas.microsoft.com/office/powerpoint/2010/main" val="4144911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AF489-2324-447B-8AAF-869FE6AF955E}"/>
              </a:ext>
            </a:extLst>
          </p:cNvPr>
          <p:cNvSpPr>
            <a:spLocks noGrp="1"/>
          </p:cNvSpPr>
          <p:nvPr>
            <p:ph type="title"/>
          </p:nvPr>
        </p:nvSpPr>
        <p:spPr>
          <a:xfrm>
            <a:off x="841246" y="673770"/>
            <a:ext cx="3644489" cy="2414488"/>
          </a:xfrm>
        </p:spPr>
        <p:txBody>
          <a:bodyPr anchor="t">
            <a:normAutofit/>
          </a:bodyPr>
          <a:lstStyle/>
          <a:p>
            <a:r>
              <a:rPr lang="en-GB" sz="5400" dirty="0">
                <a:solidFill>
                  <a:srgbClr val="FFFFFF"/>
                </a:solidFill>
              </a:rPr>
              <a:t>How do I book my procedure?</a:t>
            </a:r>
          </a:p>
        </p:txBody>
      </p:sp>
      <p:pic>
        <p:nvPicPr>
          <p:cNvPr id="7" name="Picture 6">
            <a:extLst>
              <a:ext uri="{FF2B5EF4-FFF2-40B4-BE49-F238E27FC236}">
                <a16:creationId xmlns:a16="http://schemas.microsoft.com/office/drawing/2014/main" id="{1F33AA28-ED39-D9E8-2351-6FBEBA57A573}"/>
              </a:ext>
            </a:extLst>
          </p:cNvPr>
          <p:cNvPicPr>
            <a:picLocks noChangeAspect="1"/>
          </p:cNvPicPr>
          <p:nvPr/>
        </p:nvPicPr>
        <p:blipFill rotWithShape="1">
          <a:blip r:embed="rId2"/>
          <a:srcRect l="13271" t="29711" r="57775" b="11133"/>
          <a:stretch/>
        </p:blipFill>
        <p:spPr>
          <a:xfrm>
            <a:off x="2182446" y="964448"/>
            <a:ext cx="7035689" cy="4410294"/>
          </a:xfrm>
          <a:prstGeom prst="rect">
            <a:avLst/>
          </a:prstGeom>
        </p:spPr>
      </p:pic>
      <p:cxnSp>
        <p:nvCxnSpPr>
          <p:cNvPr id="13" name="Straight Arrow Connector 12">
            <a:extLst>
              <a:ext uri="{FF2B5EF4-FFF2-40B4-BE49-F238E27FC236}">
                <a16:creationId xmlns:a16="http://schemas.microsoft.com/office/drawing/2014/main" id="{AD9F74C8-4528-0284-6286-4695010E3F7E}"/>
              </a:ext>
            </a:extLst>
          </p:cNvPr>
          <p:cNvCxnSpPr>
            <a:cxnSpLocks/>
          </p:cNvCxnSpPr>
          <p:nvPr/>
        </p:nvCxnSpPr>
        <p:spPr>
          <a:xfrm flipH="1">
            <a:off x="6096000" y="1879134"/>
            <a:ext cx="4272793" cy="1290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B866D68-BA2B-CE46-0F99-15903591D39B}"/>
              </a:ext>
            </a:extLst>
          </p:cNvPr>
          <p:cNvSpPr txBox="1"/>
          <p:nvPr/>
        </p:nvSpPr>
        <p:spPr>
          <a:xfrm>
            <a:off x="10368794" y="1613131"/>
            <a:ext cx="1510018" cy="369332"/>
          </a:xfrm>
          <a:prstGeom prst="rect">
            <a:avLst/>
          </a:prstGeom>
          <a:noFill/>
        </p:spPr>
        <p:txBody>
          <a:bodyPr wrap="square" rtlCol="0">
            <a:spAutoFit/>
          </a:bodyPr>
          <a:lstStyle/>
          <a:p>
            <a:r>
              <a:rPr lang="en-GB" dirty="0"/>
              <a:t>We are here!</a:t>
            </a:r>
          </a:p>
        </p:txBody>
      </p:sp>
    </p:spTree>
    <p:extLst>
      <p:ext uri="{BB962C8B-B14F-4D97-AF65-F5344CB8AC3E}">
        <p14:creationId xmlns:p14="http://schemas.microsoft.com/office/powerpoint/2010/main" val="4143664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EAF489-2324-447B-8AAF-869FE6AF955E}"/>
              </a:ext>
            </a:extLst>
          </p:cNvPr>
          <p:cNvSpPr>
            <a:spLocks noGrp="1"/>
          </p:cNvSpPr>
          <p:nvPr>
            <p:ph type="title"/>
          </p:nvPr>
        </p:nvSpPr>
        <p:spPr>
          <a:xfrm>
            <a:off x="842770" y="1314791"/>
            <a:ext cx="3644489" cy="2414488"/>
          </a:xfrm>
        </p:spPr>
        <p:txBody>
          <a:bodyPr anchor="t">
            <a:normAutofit/>
          </a:bodyPr>
          <a:lstStyle/>
          <a:p>
            <a:r>
              <a:rPr lang="en-GB" sz="5400" dirty="0">
                <a:solidFill>
                  <a:srgbClr val="FFFFFF"/>
                </a:solidFill>
              </a:rPr>
              <a:t>Thank you!</a:t>
            </a:r>
          </a:p>
        </p:txBody>
      </p:sp>
      <p:sp>
        <p:nvSpPr>
          <p:cNvPr id="3" name="Content Placeholder 2">
            <a:extLst>
              <a:ext uri="{FF2B5EF4-FFF2-40B4-BE49-F238E27FC236}">
                <a16:creationId xmlns:a16="http://schemas.microsoft.com/office/drawing/2014/main" id="{13443F1C-D78F-4E23-990B-8CA83BAC9B27}"/>
              </a:ext>
            </a:extLst>
          </p:cNvPr>
          <p:cNvSpPr>
            <a:spLocks noGrp="1"/>
          </p:cNvSpPr>
          <p:nvPr>
            <p:ph idx="1"/>
          </p:nvPr>
        </p:nvSpPr>
        <p:spPr>
          <a:xfrm>
            <a:off x="6094476" y="1595380"/>
            <a:ext cx="5254754" cy="3379292"/>
          </a:xfrm>
        </p:spPr>
        <p:txBody>
          <a:bodyPr>
            <a:normAutofit lnSpcReduction="10000"/>
          </a:bodyPr>
          <a:lstStyle/>
          <a:p>
            <a:pPr marL="0" indent="0">
              <a:buNone/>
            </a:pPr>
            <a:r>
              <a:rPr lang="en-GB" sz="2200" dirty="0"/>
              <a:t>Thank you for taking the time to read through this presentation. We hope we have answered all of your questions. </a:t>
            </a:r>
          </a:p>
          <a:p>
            <a:pPr marL="0" indent="0">
              <a:buNone/>
            </a:pPr>
            <a:endParaRPr lang="en-GB" sz="2200" dirty="0"/>
          </a:p>
          <a:p>
            <a:pPr marL="0" indent="0">
              <a:buNone/>
            </a:pPr>
            <a:r>
              <a:rPr lang="en-GB" sz="2200" dirty="0"/>
              <a:t>If you do have any further queries or concerns at any point, you can contact us on the Vasectomy phoneline on </a:t>
            </a:r>
            <a:r>
              <a:rPr lang="en-GB" sz="2200" b="1" dirty="0"/>
              <a:t>01530 833985</a:t>
            </a:r>
            <a:r>
              <a:rPr lang="en-GB" sz="2200" dirty="0"/>
              <a:t>. </a:t>
            </a:r>
          </a:p>
          <a:p>
            <a:pPr marL="0" indent="0">
              <a:buNone/>
            </a:pPr>
            <a:endParaRPr lang="en-GB" sz="2200" dirty="0"/>
          </a:p>
          <a:p>
            <a:pPr marL="0" indent="0">
              <a:buNone/>
            </a:pPr>
            <a:r>
              <a:rPr lang="en-GB" sz="2000" dirty="0"/>
              <a:t>We look forward to welcoming you to our surgery!</a:t>
            </a:r>
          </a:p>
        </p:txBody>
      </p:sp>
    </p:spTree>
    <p:extLst>
      <p:ext uri="{BB962C8B-B14F-4D97-AF65-F5344CB8AC3E}">
        <p14:creationId xmlns:p14="http://schemas.microsoft.com/office/powerpoint/2010/main" val="4257957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7C5F0A86-94F3-4615-B42A-BA51EA9FA3C6}"/>
              </a:ext>
            </a:extLst>
          </p:cNvPr>
          <p:cNvSpPr>
            <a:spLocks noGrp="1"/>
          </p:cNvSpPr>
          <p:nvPr>
            <p:ph type="title"/>
          </p:nvPr>
        </p:nvSpPr>
        <p:spPr>
          <a:xfrm>
            <a:off x="841246" y="673770"/>
            <a:ext cx="3644489" cy="2414488"/>
          </a:xfrm>
        </p:spPr>
        <p:txBody>
          <a:bodyPr anchor="t">
            <a:normAutofit/>
          </a:bodyPr>
          <a:lstStyle/>
          <a:p>
            <a:r>
              <a:rPr lang="en-GB" sz="5400">
                <a:solidFill>
                  <a:srgbClr val="FFFFFF"/>
                </a:solidFill>
              </a:rPr>
              <a:t>Before you decide to go ahead…..</a:t>
            </a:r>
          </a:p>
        </p:txBody>
      </p:sp>
      <p:sp>
        <p:nvSpPr>
          <p:cNvPr id="3" name="Content Placeholder 2">
            <a:extLst>
              <a:ext uri="{FF2B5EF4-FFF2-40B4-BE49-F238E27FC236}">
                <a16:creationId xmlns:a16="http://schemas.microsoft.com/office/drawing/2014/main" id="{5B4E04EC-192C-44E1-94CA-320C10A373A1}"/>
              </a:ext>
            </a:extLst>
          </p:cNvPr>
          <p:cNvSpPr>
            <a:spLocks noGrp="1"/>
          </p:cNvSpPr>
          <p:nvPr>
            <p:ph idx="1"/>
          </p:nvPr>
        </p:nvSpPr>
        <p:spPr>
          <a:xfrm>
            <a:off x="6095999" y="882315"/>
            <a:ext cx="5254754" cy="5294647"/>
          </a:xfrm>
        </p:spPr>
        <p:txBody>
          <a:bodyPr>
            <a:normAutofit/>
          </a:bodyPr>
          <a:lstStyle/>
          <a:p>
            <a:pPr marL="0" indent="0">
              <a:buNone/>
            </a:pPr>
            <a:r>
              <a:rPr lang="en-GB" sz="2200" dirty="0"/>
              <a:t>There are a few points to consider:</a:t>
            </a:r>
          </a:p>
          <a:p>
            <a:pPr lvl="1"/>
            <a:r>
              <a:rPr lang="en-GB" sz="2200" dirty="0"/>
              <a:t>It is very effective indeed but it is not 100% effective. </a:t>
            </a:r>
          </a:p>
          <a:p>
            <a:pPr lvl="1"/>
            <a:r>
              <a:rPr lang="en-GB" sz="2200" dirty="0"/>
              <a:t>There is a Failure rate (even after your negative test) of about 8/10 000. </a:t>
            </a:r>
          </a:p>
          <a:p>
            <a:pPr lvl="1"/>
            <a:endParaRPr lang="en-GB" sz="2200" dirty="0"/>
          </a:p>
          <a:p>
            <a:pPr lvl="1"/>
            <a:endParaRPr lang="en-GB" sz="2200" dirty="0"/>
          </a:p>
          <a:p>
            <a:pPr lvl="1"/>
            <a:r>
              <a:rPr lang="en-GB" sz="2200" dirty="0"/>
              <a:t>It should be considered IRREVERSIBLE. Only about 1 in 4 of the Reversal procedures are successful.  So you need to be VERY sure that you want to go ahead whatever the future holds for you and your family.</a:t>
            </a:r>
          </a:p>
        </p:txBody>
      </p:sp>
    </p:spTree>
    <p:extLst>
      <p:ext uri="{BB962C8B-B14F-4D97-AF65-F5344CB8AC3E}">
        <p14:creationId xmlns:p14="http://schemas.microsoft.com/office/powerpoint/2010/main" val="1730031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28ECBA7-014E-43A7-AE66-1C494BFF9FC3}"/>
              </a:ext>
            </a:extLst>
          </p:cNvPr>
          <p:cNvSpPr>
            <a:spLocks noGrp="1"/>
          </p:cNvSpPr>
          <p:nvPr>
            <p:ph type="title"/>
          </p:nvPr>
        </p:nvSpPr>
        <p:spPr>
          <a:xfrm>
            <a:off x="838200" y="673770"/>
            <a:ext cx="3220329" cy="2027227"/>
          </a:xfrm>
        </p:spPr>
        <p:txBody>
          <a:bodyPr anchor="t">
            <a:normAutofit/>
          </a:bodyPr>
          <a:lstStyle/>
          <a:p>
            <a:r>
              <a:rPr lang="en-GB" sz="5400">
                <a:solidFill>
                  <a:srgbClr val="FFFFFF"/>
                </a:solidFill>
              </a:rPr>
              <a:t>The Process..</a:t>
            </a:r>
          </a:p>
        </p:txBody>
      </p:sp>
      <p:graphicFrame>
        <p:nvGraphicFramePr>
          <p:cNvPr id="5" name="Content Placeholder 2">
            <a:extLst>
              <a:ext uri="{FF2B5EF4-FFF2-40B4-BE49-F238E27FC236}">
                <a16:creationId xmlns:a16="http://schemas.microsoft.com/office/drawing/2014/main" id="{542EFFBB-1727-4CEA-AA1D-591F4F76C627}"/>
              </a:ext>
            </a:extLst>
          </p:cNvPr>
          <p:cNvGraphicFramePr>
            <a:graphicFrameLocks noGrp="1"/>
          </p:cNvGraphicFramePr>
          <p:nvPr>
            <p:ph idx="1"/>
            <p:extLst>
              <p:ext uri="{D42A27DB-BD31-4B8C-83A1-F6EECF244321}">
                <p14:modId xmlns:p14="http://schemas.microsoft.com/office/powerpoint/2010/main" val="73292291"/>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1505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90FCDA4-ADCC-43E0-A476-B2FB0C7B90FD}"/>
              </a:ext>
            </a:extLst>
          </p:cNvPr>
          <p:cNvSpPr>
            <a:spLocks noGrp="1"/>
          </p:cNvSpPr>
          <p:nvPr>
            <p:ph type="title"/>
          </p:nvPr>
        </p:nvSpPr>
        <p:spPr>
          <a:xfrm>
            <a:off x="838200" y="673770"/>
            <a:ext cx="3220329" cy="2027227"/>
          </a:xfrm>
        </p:spPr>
        <p:txBody>
          <a:bodyPr anchor="t">
            <a:normAutofit/>
          </a:bodyPr>
          <a:lstStyle/>
          <a:p>
            <a:r>
              <a:rPr lang="en-GB" sz="5000">
                <a:solidFill>
                  <a:srgbClr val="FFFFFF"/>
                </a:solidFill>
              </a:rPr>
              <a:t>Counselling</a:t>
            </a:r>
            <a:br>
              <a:rPr lang="en-GB" sz="5000">
                <a:solidFill>
                  <a:srgbClr val="FFFFFF"/>
                </a:solidFill>
              </a:rPr>
            </a:br>
            <a:endParaRPr lang="en-GB" sz="5000">
              <a:solidFill>
                <a:srgbClr val="FFFFFF"/>
              </a:solidFill>
            </a:endParaRPr>
          </a:p>
        </p:txBody>
      </p:sp>
      <p:graphicFrame>
        <p:nvGraphicFramePr>
          <p:cNvPr id="5" name="Content Placeholder 2">
            <a:extLst>
              <a:ext uri="{FF2B5EF4-FFF2-40B4-BE49-F238E27FC236}">
                <a16:creationId xmlns:a16="http://schemas.microsoft.com/office/drawing/2014/main" id="{92C28C58-ACA3-46DD-B7BB-F3CCAF3D5B91}"/>
              </a:ext>
            </a:extLst>
          </p:cNvPr>
          <p:cNvGraphicFramePr>
            <a:graphicFrameLocks noGrp="1"/>
          </p:cNvGraphicFramePr>
          <p:nvPr>
            <p:ph idx="1"/>
            <p:extLst>
              <p:ext uri="{D42A27DB-BD31-4B8C-83A1-F6EECF244321}">
                <p14:modId xmlns:p14="http://schemas.microsoft.com/office/powerpoint/2010/main" val="3685915525"/>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4136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5022BD-28E2-483E-9C20-B453A4AABE0F}"/>
              </a:ext>
            </a:extLst>
          </p:cNvPr>
          <p:cNvSpPr>
            <a:spLocks noGrp="1"/>
          </p:cNvSpPr>
          <p:nvPr>
            <p:ph type="title"/>
          </p:nvPr>
        </p:nvSpPr>
        <p:spPr>
          <a:xfrm>
            <a:off x="686834" y="1153572"/>
            <a:ext cx="3200400" cy="4461163"/>
          </a:xfrm>
        </p:spPr>
        <p:txBody>
          <a:bodyPr>
            <a:normAutofit/>
          </a:bodyPr>
          <a:lstStyle/>
          <a:p>
            <a:r>
              <a:rPr lang="en-GB">
                <a:solidFill>
                  <a:srgbClr val="FFFFFF"/>
                </a:solidFill>
              </a:rPr>
              <a:t>The Vasectomy</a:t>
            </a:r>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D99BBB7-D69F-457F-9CDD-9913C65F046B}"/>
              </a:ext>
            </a:extLst>
          </p:cNvPr>
          <p:cNvSpPr>
            <a:spLocks noGrp="1"/>
          </p:cNvSpPr>
          <p:nvPr>
            <p:ph idx="1"/>
          </p:nvPr>
        </p:nvSpPr>
        <p:spPr>
          <a:xfrm>
            <a:off x="4447308" y="591344"/>
            <a:ext cx="6906491" cy="5585619"/>
          </a:xfrm>
        </p:spPr>
        <p:txBody>
          <a:bodyPr anchor="ctr">
            <a:normAutofit lnSpcReduction="10000"/>
          </a:bodyPr>
          <a:lstStyle/>
          <a:p>
            <a:r>
              <a:rPr lang="en-GB" sz="2200" dirty="0"/>
              <a:t>The procedure takes about 10 minutes.</a:t>
            </a:r>
          </a:p>
          <a:p>
            <a:r>
              <a:rPr lang="en-GB" sz="2200" dirty="0"/>
              <a:t>We put small 2 numbing (Local Anaesthetic) injections in at the top of your scrotum, one on each side. (takes 5-10 seconds each side)</a:t>
            </a:r>
          </a:p>
          <a:p>
            <a:r>
              <a:rPr lang="en-GB" sz="2200" dirty="0"/>
              <a:t>We then make a small hole in the skin and lift your vas deferens (the tube that carries the sperm) up through the hole. This allows us to remove a piece of the vas and seal the tube for you.</a:t>
            </a:r>
          </a:p>
          <a:p>
            <a:r>
              <a:rPr lang="en-GB" sz="2200" dirty="0"/>
              <a:t>You will need to put some tight pants on afterwards to lift and hold your scrotum. Tight running or cycling shorts are ideal.</a:t>
            </a:r>
          </a:p>
          <a:p>
            <a:r>
              <a:rPr lang="en-US" sz="2200" dirty="0"/>
              <a:t>if you are in a heavy manual job, it is best to be on light duties for 2 weeks, we can provide a 'fit note’ for you. Just ask us at the time of your procedure.</a:t>
            </a:r>
            <a:endParaRPr lang="en-GB" sz="2200" dirty="0"/>
          </a:p>
          <a:p>
            <a:endParaRPr lang="en-GB" sz="2200" dirty="0"/>
          </a:p>
          <a:p>
            <a:pPr marL="0" indent="0">
              <a:buNone/>
            </a:pPr>
            <a:r>
              <a:rPr lang="en-GB" sz="2200" dirty="0"/>
              <a:t> </a:t>
            </a:r>
          </a:p>
          <a:p>
            <a:endParaRPr lang="en-GB" sz="2200" dirty="0"/>
          </a:p>
        </p:txBody>
      </p:sp>
    </p:spTree>
    <p:extLst>
      <p:ext uri="{BB962C8B-B14F-4D97-AF65-F5344CB8AC3E}">
        <p14:creationId xmlns:p14="http://schemas.microsoft.com/office/powerpoint/2010/main" val="328845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4B51CEA-0E9C-4C9B-BB83-FED5AD4F827C}"/>
              </a:ext>
            </a:extLst>
          </p:cNvPr>
          <p:cNvSpPr>
            <a:spLocks noGrp="1"/>
          </p:cNvSpPr>
          <p:nvPr>
            <p:ph type="title"/>
          </p:nvPr>
        </p:nvSpPr>
        <p:spPr>
          <a:xfrm>
            <a:off x="838200" y="673770"/>
            <a:ext cx="3220329" cy="2027227"/>
          </a:xfrm>
        </p:spPr>
        <p:txBody>
          <a:bodyPr anchor="t">
            <a:normAutofit/>
          </a:bodyPr>
          <a:lstStyle/>
          <a:p>
            <a:r>
              <a:rPr lang="en-GB" sz="5400">
                <a:solidFill>
                  <a:srgbClr val="FFFFFF"/>
                </a:solidFill>
              </a:rPr>
              <a:t>After the Vasectomy</a:t>
            </a:r>
          </a:p>
        </p:txBody>
      </p:sp>
      <p:graphicFrame>
        <p:nvGraphicFramePr>
          <p:cNvPr id="7" name="Content Placeholder 2">
            <a:extLst>
              <a:ext uri="{FF2B5EF4-FFF2-40B4-BE49-F238E27FC236}">
                <a16:creationId xmlns:a16="http://schemas.microsoft.com/office/drawing/2014/main" id="{62E09C21-EC39-45DD-8C68-92DFED9896DF}"/>
              </a:ext>
            </a:extLst>
          </p:cNvPr>
          <p:cNvGraphicFramePr>
            <a:graphicFrameLocks noGrp="1"/>
          </p:cNvGraphicFramePr>
          <p:nvPr>
            <p:ph idx="1"/>
            <p:extLst>
              <p:ext uri="{D42A27DB-BD31-4B8C-83A1-F6EECF244321}">
                <p14:modId xmlns:p14="http://schemas.microsoft.com/office/powerpoint/2010/main" val="3176938650"/>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308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810388-4D80-2B44-9B70-9A5574AC1F49}"/>
              </a:ext>
            </a:extLst>
          </p:cNvPr>
          <p:cNvSpPr>
            <a:spLocks noGrp="1"/>
          </p:cNvSpPr>
          <p:nvPr>
            <p:ph type="title"/>
          </p:nvPr>
        </p:nvSpPr>
        <p:spPr>
          <a:xfrm>
            <a:off x="686834" y="1153572"/>
            <a:ext cx="3200400" cy="4461163"/>
          </a:xfrm>
        </p:spPr>
        <p:txBody>
          <a:bodyPr>
            <a:normAutofit/>
          </a:bodyPr>
          <a:lstStyle/>
          <a:p>
            <a:r>
              <a:rPr lang="en-US" sz="4100">
                <a:solidFill>
                  <a:srgbClr val="FFFFFF"/>
                </a:solidFill>
              </a:rPr>
              <a:t>Risks and Complications of Vasectomy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5E81FC4-E369-2745-A70D-83461EF1D281}"/>
              </a:ext>
            </a:extLst>
          </p:cNvPr>
          <p:cNvSpPr>
            <a:spLocks noGrp="1"/>
          </p:cNvSpPr>
          <p:nvPr>
            <p:ph idx="1"/>
          </p:nvPr>
        </p:nvSpPr>
        <p:spPr>
          <a:xfrm>
            <a:off x="4447308" y="591344"/>
            <a:ext cx="6906491" cy="5585619"/>
          </a:xfrm>
        </p:spPr>
        <p:txBody>
          <a:bodyPr anchor="ctr">
            <a:normAutofit lnSpcReduction="10000"/>
          </a:bodyPr>
          <a:lstStyle/>
          <a:p>
            <a:pPr marL="0" indent="0">
              <a:buNone/>
            </a:pPr>
            <a:r>
              <a:rPr lang="en-US" sz="2600" dirty="0"/>
              <a:t>Vasectomy is usually quick and straight-forward but, as with any operation, it carries risks</a:t>
            </a:r>
          </a:p>
          <a:p>
            <a:r>
              <a:rPr lang="en-US" sz="2600" dirty="0"/>
              <a:t>post vasectomy pain syndrome is a long-term pain affecting the scrotum and this affects up to 1:50 men.  It can be treated with medication, but it can't usually be cured</a:t>
            </a:r>
          </a:p>
          <a:p>
            <a:r>
              <a:rPr lang="en-US" sz="2600" dirty="0"/>
              <a:t>in about 1:100 cases the tubes join straight back up again. This is called 'early failure'.  We would spot this on your sperm test and would offer you a re-do. MAKE SURE YOU SEND THE TEST SAMPLE OFF TO THE LABORATORY.</a:t>
            </a:r>
          </a:p>
          <a:p>
            <a:r>
              <a:rPr lang="en-US" sz="2600" dirty="0"/>
              <a:t>with any operation there is a small risk of complications which could mean a hospital visit or further surgery.  This risk is very low with vasectomy</a:t>
            </a:r>
          </a:p>
          <a:p>
            <a:endParaRPr lang="en-US" sz="2600" dirty="0"/>
          </a:p>
        </p:txBody>
      </p:sp>
    </p:spTree>
    <p:extLst>
      <p:ext uri="{BB962C8B-B14F-4D97-AF65-F5344CB8AC3E}">
        <p14:creationId xmlns:p14="http://schemas.microsoft.com/office/powerpoint/2010/main" val="2282988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5B05F4-B74D-DF42-B9CF-4EDCE151B753}"/>
              </a:ext>
            </a:extLst>
          </p:cNvPr>
          <p:cNvSpPr>
            <a:spLocks noGrp="1"/>
          </p:cNvSpPr>
          <p:nvPr>
            <p:ph type="title"/>
          </p:nvPr>
        </p:nvSpPr>
        <p:spPr>
          <a:xfrm>
            <a:off x="686834" y="1153572"/>
            <a:ext cx="3200400" cy="4461163"/>
          </a:xfrm>
        </p:spPr>
        <p:txBody>
          <a:bodyPr>
            <a:normAutofit/>
          </a:bodyPr>
          <a:lstStyle/>
          <a:p>
            <a:r>
              <a:rPr lang="en-US" sz="3400">
                <a:solidFill>
                  <a:srgbClr val="FFFFFF"/>
                </a:solidFill>
              </a:rPr>
              <a:t>Make sure you have considered the other options for contraception such as the coil, the implant and the injection: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58E3881-65BC-B348-AE07-4EB102DC769B}"/>
              </a:ext>
            </a:extLst>
          </p:cNvPr>
          <p:cNvSpPr>
            <a:spLocks noGrp="1"/>
          </p:cNvSpPr>
          <p:nvPr>
            <p:ph idx="1"/>
          </p:nvPr>
        </p:nvSpPr>
        <p:spPr>
          <a:xfrm>
            <a:off x="4447308" y="591344"/>
            <a:ext cx="6906491" cy="5585619"/>
          </a:xfrm>
        </p:spPr>
        <p:txBody>
          <a:bodyPr anchor="ctr">
            <a:normAutofit/>
          </a:bodyPr>
          <a:lstStyle/>
          <a:p>
            <a:r>
              <a:rPr lang="en-US" dirty="0"/>
              <a:t>https://</a:t>
            </a:r>
            <a:r>
              <a:rPr lang="en-US" dirty="0" err="1"/>
              <a:t>www.icash.nhs.uk</a:t>
            </a:r>
            <a:r>
              <a:rPr lang="en-US" dirty="0"/>
              <a:t>/contraception-sexual-health/contraception/long-acting-reversible-contraception</a:t>
            </a:r>
          </a:p>
          <a:p>
            <a:r>
              <a:rPr lang="en-US" dirty="0"/>
              <a:t>There are four long acting but REVERSIBLE contraception methods </a:t>
            </a:r>
          </a:p>
          <a:p>
            <a:pPr lvl="1"/>
            <a:r>
              <a:rPr lang="en-US" dirty="0"/>
              <a:t>intrauterine device (COIL) </a:t>
            </a:r>
          </a:p>
          <a:p>
            <a:pPr lvl="1"/>
            <a:r>
              <a:rPr lang="en-US" dirty="0"/>
              <a:t>intrauterine system (Mirena)</a:t>
            </a:r>
          </a:p>
          <a:p>
            <a:pPr lvl="1"/>
            <a:r>
              <a:rPr lang="en-US" dirty="0"/>
              <a:t>The Contraceptive injection</a:t>
            </a:r>
          </a:p>
          <a:p>
            <a:pPr lvl="1"/>
            <a:r>
              <a:rPr lang="en-US" dirty="0"/>
              <a:t>The Contraceptive implant. </a:t>
            </a:r>
          </a:p>
          <a:p>
            <a:pPr marL="0" indent="0">
              <a:buNone/>
            </a:pPr>
            <a:r>
              <a:rPr lang="en-US" dirty="0"/>
              <a:t>Once any of these are in place, you don't have to think about contraception each day or time you have sex.  See: </a:t>
            </a:r>
            <a:r>
              <a:rPr lang="en-US" dirty="0" err="1"/>
              <a:t>www.icash.nhs.uk</a:t>
            </a:r>
            <a:endParaRPr lang="en-US" dirty="0"/>
          </a:p>
        </p:txBody>
      </p:sp>
    </p:spTree>
    <p:extLst>
      <p:ext uri="{BB962C8B-B14F-4D97-AF65-F5344CB8AC3E}">
        <p14:creationId xmlns:p14="http://schemas.microsoft.com/office/powerpoint/2010/main" val="3887891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9434205-13E9-4343-AE5E-CF1E258C4E7F}"/>
              </a:ext>
            </a:extLst>
          </p:cNvPr>
          <p:cNvSpPr>
            <a:spLocks noGrp="1"/>
          </p:cNvSpPr>
          <p:nvPr>
            <p:ph type="title"/>
          </p:nvPr>
        </p:nvSpPr>
        <p:spPr>
          <a:xfrm>
            <a:off x="838200" y="673770"/>
            <a:ext cx="3220329" cy="2027227"/>
          </a:xfrm>
        </p:spPr>
        <p:txBody>
          <a:bodyPr anchor="t">
            <a:normAutofit/>
          </a:bodyPr>
          <a:lstStyle/>
          <a:p>
            <a:r>
              <a:rPr lang="en-GB" sz="5400">
                <a:solidFill>
                  <a:srgbClr val="FFFFFF"/>
                </a:solidFill>
              </a:rPr>
              <a:t>Testing</a:t>
            </a:r>
          </a:p>
        </p:txBody>
      </p:sp>
      <p:graphicFrame>
        <p:nvGraphicFramePr>
          <p:cNvPr id="5" name="Content Placeholder 2">
            <a:extLst>
              <a:ext uri="{FF2B5EF4-FFF2-40B4-BE49-F238E27FC236}">
                <a16:creationId xmlns:a16="http://schemas.microsoft.com/office/drawing/2014/main" id="{459C10BE-B20F-47B5-9A39-67662D3BEFA2}"/>
              </a:ext>
            </a:extLst>
          </p:cNvPr>
          <p:cNvGraphicFramePr>
            <a:graphicFrameLocks noGrp="1"/>
          </p:cNvGraphicFramePr>
          <p:nvPr>
            <p:ph idx="1"/>
            <p:extLst>
              <p:ext uri="{D42A27DB-BD31-4B8C-83A1-F6EECF244321}">
                <p14:modId xmlns:p14="http://schemas.microsoft.com/office/powerpoint/2010/main" val="2240349245"/>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91086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TotalTime>
  <Words>1255</Words>
  <Application>Microsoft Macintosh PowerPoint</Application>
  <PresentationFormat>Widescreen</PresentationFormat>
  <Paragraphs>86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Welcome </vt:lpstr>
      <vt:lpstr>Before you decide to go ahead…..</vt:lpstr>
      <vt:lpstr>The Process..</vt:lpstr>
      <vt:lpstr>Counselling </vt:lpstr>
      <vt:lpstr>The Vasectomy</vt:lpstr>
      <vt:lpstr>After the Vasectomy</vt:lpstr>
      <vt:lpstr>Risks and Complications of Vasectomy</vt:lpstr>
      <vt:lpstr>Make sure you have considered the other options for contraception such as the coil, the implant and the injection: </vt:lpstr>
      <vt:lpstr>Testing</vt:lpstr>
      <vt:lpstr>So just to be clear….</vt:lpstr>
      <vt:lpstr>How do I book my procedure?</vt:lpstr>
      <vt:lpstr>What you will need to know before attending the surgery…</vt:lpstr>
      <vt:lpstr>How do I book my procedure?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RUSHMAN, Nic (DR NR PULMAN'S PRACTICE)</dc:creator>
  <cp:lastModifiedBy>Andrew Rogers</cp:lastModifiedBy>
  <cp:revision>16</cp:revision>
  <dcterms:created xsi:type="dcterms:W3CDTF">2022-03-04T12:51:25Z</dcterms:created>
  <dcterms:modified xsi:type="dcterms:W3CDTF">2022-11-18T13:17:11Z</dcterms:modified>
</cp:coreProperties>
</file>